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24.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28"/>
  </p:notesMasterIdLst>
  <p:handoutMasterIdLst>
    <p:handoutMasterId r:id="rId29"/>
  </p:handoutMasterIdLst>
  <p:sldIdLst>
    <p:sldId id="412" r:id="rId4"/>
    <p:sldId id="415" r:id="rId5"/>
    <p:sldId id="449" r:id="rId6"/>
    <p:sldId id="450" r:id="rId7"/>
    <p:sldId id="451" r:id="rId8"/>
    <p:sldId id="452" r:id="rId9"/>
    <p:sldId id="448" r:id="rId10"/>
    <p:sldId id="417" r:id="rId11"/>
    <p:sldId id="454" r:id="rId12"/>
    <p:sldId id="453" r:id="rId13"/>
    <p:sldId id="455" r:id="rId14"/>
    <p:sldId id="471" r:id="rId15"/>
    <p:sldId id="470" r:id="rId16"/>
    <p:sldId id="458" r:id="rId17"/>
    <p:sldId id="468" r:id="rId18"/>
    <p:sldId id="467" r:id="rId19"/>
    <p:sldId id="466" r:id="rId20"/>
    <p:sldId id="465" r:id="rId21"/>
    <p:sldId id="469" r:id="rId22"/>
    <p:sldId id="460" r:id="rId23"/>
    <p:sldId id="462" r:id="rId24"/>
    <p:sldId id="463" r:id="rId25"/>
    <p:sldId id="464" r:id="rId26"/>
    <p:sldId id="447" r:id="rId27"/>
  </p:sldIdLst>
  <p:sldSz cx="9144000" cy="6858000" type="screen4x3"/>
  <p:notesSz cx="6797675" cy="9928225"/>
  <p:defaultTextStyle>
    <a:defPPr>
      <a:defRPr lang="en-US"/>
    </a:defPPr>
    <a:lvl1pPr algn="l" rtl="0" eaLnBrk="0" fontAlgn="base" hangingPunct="0">
      <a:spcBef>
        <a:spcPct val="0"/>
      </a:spcBef>
      <a:spcAft>
        <a:spcPct val="0"/>
      </a:spcAft>
      <a:defRPr sz="32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erdana" panose="020B0604030504040204" pitchFamily="34" charset="0"/>
        <a:ea typeface="+mn-ea"/>
        <a:cs typeface="+mn-cs"/>
      </a:defRPr>
    </a:lvl5pPr>
    <a:lvl6pPr marL="2286000" algn="l" defTabSz="914400" rtl="0" eaLnBrk="1" latinLnBrk="0" hangingPunct="1">
      <a:defRPr sz="3200" kern="1200">
        <a:solidFill>
          <a:schemeClr val="tx1"/>
        </a:solidFill>
        <a:latin typeface="Verdana" panose="020B0604030504040204" pitchFamily="34" charset="0"/>
        <a:ea typeface="+mn-ea"/>
        <a:cs typeface="+mn-cs"/>
      </a:defRPr>
    </a:lvl6pPr>
    <a:lvl7pPr marL="2743200" algn="l" defTabSz="914400" rtl="0" eaLnBrk="1" latinLnBrk="0" hangingPunct="1">
      <a:defRPr sz="3200" kern="1200">
        <a:solidFill>
          <a:schemeClr val="tx1"/>
        </a:solidFill>
        <a:latin typeface="Verdana" panose="020B0604030504040204" pitchFamily="34" charset="0"/>
        <a:ea typeface="+mn-ea"/>
        <a:cs typeface="+mn-cs"/>
      </a:defRPr>
    </a:lvl7pPr>
    <a:lvl8pPr marL="3200400" algn="l" defTabSz="914400" rtl="0" eaLnBrk="1" latinLnBrk="0" hangingPunct="1">
      <a:defRPr sz="3200" kern="1200">
        <a:solidFill>
          <a:schemeClr val="tx1"/>
        </a:solidFill>
        <a:latin typeface="Verdana" panose="020B0604030504040204" pitchFamily="34" charset="0"/>
        <a:ea typeface="+mn-ea"/>
        <a:cs typeface="+mn-cs"/>
      </a:defRPr>
    </a:lvl8pPr>
    <a:lvl9pPr marL="3657600" algn="l" defTabSz="914400" rtl="0" eaLnBrk="1" latinLnBrk="0" hangingPunct="1">
      <a:defRPr sz="32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173"/>
    <a:srgbClr val="00A1DA"/>
    <a:srgbClr val="29D1E3"/>
    <a:srgbClr val="F4F2F1"/>
    <a:srgbClr val="92D050"/>
    <a:srgbClr val="F8E1D8"/>
    <a:srgbClr val="F1F6D6"/>
    <a:srgbClr val="000099"/>
    <a:srgbClr val="0078D2"/>
    <a:srgbClr val="89B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5" autoAdjust="0"/>
    <p:restoredTop sz="94533" autoAdjust="0"/>
  </p:normalViewPr>
  <p:slideViewPr>
    <p:cSldViewPr>
      <p:cViewPr varScale="1">
        <p:scale>
          <a:sx n="78" d="100"/>
          <a:sy n="78" d="100"/>
        </p:scale>
        <p:origin x="-7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2"/>
    </p:cViewPr>
  </p:sorterViewPr>
  <p:notesViewPr>
    <p:cSldViewPr>
      <p:cViewPr varScale="1">
        <p:scale>
          <a:sx n="50" d="100"/>
          <a:sy n="50" d="100"/>
        </p:scale>
        <p:origin x="-2334"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ltLang="en-US"/>
          </a:p>
        </p:txBody>
      </p:sp>
      <p:sp>
        <p:nvSpPr>
          <p:cNvPr id="28675"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ltLang="en-US"/>
          </a:p>
        </p:txBody>
      </p:sp>
      <p:sp>
        <p:nvSpPr>
          <p:cNvPr id="28676"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ltLang="en-US"/>
          </a:p>
        </p:txBody>
      </p:sp>
      <p:sp>
        <p:nvSpPr>
          <p:cNvPr id="28677"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5F64BB9-7B80-469E-A398-32875EEBB130}" type="slidenum">
              <a:rPr lang="en-US" altLang="en-US"/>
              <a:pPr>
                <a:defRPr/>
              </a:pPr>
              <a:t>‹#›</a:t>
            </a:fld>
            <a:endParaRPr lang="en-US" altLang="en-US"/>
          </a:p>
        </p:txBody>
      </p:sp>
    </p:spTree>
    <p:extLst>
      <p:ext uri="{BB962C8B-B14F-4D97-AF65-F5344CB8AC3E}">
        <p14:creationId xmlns:p14="http://schemas.microsoft.com/office/powerpoint/2010/main" val="4277881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ltLang="en-US"/>
          </a:p>
        </p:txBody>
      </p:sp>
      <p:sp>
        <p:nvSpPr>
          <p:cNvPr id="48131"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ltLang="en-US"/>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906463" y="4714875"/>
            <a:ext cx="4984750"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ltLang="en-US"/>
          </a:p>
        </p:txBody>
      </p:sp>
      <p:sp>
        <p:nvSpPr>
          <p:cNvPr id="48135"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F2D3FB0-44F1-4A4F-A96B-E32CC3033210}" type="slidenum">
              <a:rPr lang="en-US" altLang="en-US"/>
              <a:pPr>
                <a:defRPr/>
              </a:pPr>
              <a:t>‹#›</a:t>
            </a:fld>
            <a:endParaRPr lang="en-US" altLang="en-US"/>
          </a:p>
        </p:txBody>
      </p:sp>
    </p:spTree>
    <p:extLst>
      <p:ext uri="{BB962C8B-B14F-4D97-AF65-F5344CB8AC3E}">
        <p14:creationId xmlns:p14="http://schemas.microsoft.com/office/powerpoint/2010/main" val="1427541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fld id="{D725244D-5FEB-4CA9-9C17-44D8D23EE7C0}" type="slidenum">
              <a:rPr lang="en-US" altLang="en-US" sz="1200"/>
              <a:pPr/>
              <a:t>1</a:t>
            </a:fld>
            <a:endParaRPr lang="en-US" alt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smtClean="0">
              <a:cs typeface="Arial" panose="020B0604020202020204" pitchFamily="34" charset="0"/>
            </a:endParaRPr>
          </a:p>
        </p:txBody>
      </p:sp>
    </p:spTree>
    <p:extLst>
      <p:ext uri="{BB962C8B-B14F-4D97-AF65-F5344CB8AC3E}">
        <p14:creationId xmlns:p14="http://schemas.microsoft.com/office/powerpoint/2010/main" val="108513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fld id="{895DD7EB-3512-4662-9E99-EC9AE341D77C}" type="slidenum">
              <a:rPr lang="en-US" altLang="en-US" sz="1200"/>
              <a:pPr/>
              <a:t>2</a:t>
            </a:fld>
            <a:endParaRPr lang="en-US" altLang="en-US" sz="1200"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smtClean="0">
              <a:cs typeface="Arial" panose="020B0604020202020204" pitchFamily="34" charset="0"/>
            </a:endParaRPr>
          </a:p>
        </p:txBody>
      </p:sp>
    </p:spTree>
    <p:extLst>
      <p:ext uri="{BB962C8B-B14F-4D97-AF65-F5344CB8AC3E}">
        <p14:creationId xmlns:p14="http://schemas.microsoft.com/office/powerpoint/2010/main" val="2962349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0" y="765175"/>
            <a:ext cx="646747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8027988" y="6237288"/>
            <a:ext cx="184150" cy="365125"/>
          </a:xfrm>
          <a:prstGeom prst="rect">
            <a:avLst/>
          </a:prstGeom>
          <a:noFill/>
          <a:ln>
            <a:noFill/>
          </a:ln>
          <a:extLst/>
        </p:spPr>
        <p:txBody>
          <a:bodyPr wrap="none">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nSpc>
                <a:spcPct val="90000"/>
              </a:lnSpc>
              <a:defRPr/>
            </a:pPr>
            <a:r>
              <a:rPr lang="en-US" altLang="en-US" sz="1000" smtClean="0">
                <a:solidFill>
                  <a:schemeClr val="bg1"/>
                </a:solidFill>
                <a:latin typeface="Univers" pitchFamily="34" charset="0"/>
              </a:rPr>
              <a:t/>
            </a:r>
            <a:br>
              <a:rPr lang="en-US" altLang="en-US" sz="1000" smtClean="0">
                <a:solidFill>
                  <a:schemeClr val="bg1"/>
                </a:solidFill>
                <a:latin typeface="Univers" pitchFamily="34" charset="0"/>
              </a:rPr>
            </a:br>
            <a:endParaRPr lang="en-US" altLang="en-US" sz="1000" smtClean="0">
              <a:solidFill>
                <a:schemeClr val="bg1"/>
              </a:solidFill>
              <a:latin typeface="Univers" pitchFamily="34" charset="0"/>
            </a:endParaRPr>
          </a:p>
        </p:txBody>
      </p:sp>
      <p:sp>
        <p:nvSpPr>
          <p:cNvPr id="6" name="Rectangle 7"/>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defRPr/>
            </a:pPr>
            <a:r>
              <a:rPr lang="en-US" altLang="en-US" sz="1200" b="1" smtClean="0">
                <a:solidFill>
                  <a:srgbClr val="0C4B84"/>
                </a:solidFill>
              </a:rPr>
              <a:t> </a:t>
            </a:r>
            <a:endParaRPr lang="en-US" altLang="en-US" sz="2400" smtClean="0"/>
          </a:p>
        </p:txBody>
      </p:sp>
      <p:sp>
        <p:nvSpPr>
          <p:cNvPr id="7" name="Rectangle 8"/>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defRPr/>
            </a:pPr>
            <a:r>
              <a:rPr lang="en-US" altLang="en-US" sz="1200" b="1" smtClean="0">
                <a:solidFill>
                  <a:srgbClr val="0C4B84"/>
                </a:solidFill>
              </a:rPr>
              <a:t> </a:t>
            </a:r>
            <a:endParaRPr lang="en-US" altLang="en-US" sz="2400" smtClean="0"/>
          </a:p>
        </p:txBody>
      </p:sp>
      <p:sp>
        <p:nvSpPr>
          <p:cNvPr id="8" name="Rectangle 9"/>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defRPr/>
            </a:pPr>
            <a:r>
              <a:rPr lang="en-US" altLang="en-US" sz="1000" smtClean="0">
                <a:solidFill>
                  <a:srgbClr val="000000"/>
                </a:solidFill>
              </a:rPr>
              <a:t> </a:t>
            </a:r>
            <a:endParaRPr lang="en-US" altLang="en-US" sz="2400" smtClean="0"/>
          </a:p>
        </p:txBody>
      </p:sp>
      <p:sp>
        <p:nvSpPr>
          <p:cNvPr id="9" name="AutoShape 18"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defRPr/>
            </a:pPr>
            <a:endParaRPr lang="en-GB" altLang="en-US" smtClean="0"/>
          </a:p>
        </p:txBody>
      </p:sp>
      <p:sp>
        <p:nvSpPr>
          <p:cNvPr id="10" name="AutoShape 20"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defRPr/>
            </a:pPr>
            <a:endParaRPr lang="en-GB" altLang="en-US" smtClean="0"/>
          </a:p>
        </p:txBody>
      </p:sp>
      <p:sp>
        <p:nvSpPr>
          <p:cNvPr id="11" name="AutoShape 23" descr="image002"/>
          <p:cNvSpPr>
            <a:spLocks noChangeAspect="1" noChangeArrowheads="1"/>
          </p:cNvSpPr>
          <p:nvPr userDrawn="1"/>
        </p:nvSpPr>
        <p:spPr bwMode="auto">
          <a:xfrm>
            <a:off x="200025" y="46038"/>
            <a:ext cx="1428750" cy="1000125"/>
          </a:xfrm>
          <a:prstGeom prst="rect">
            <a:avLst/>
          </a:prstGeom>
          <a:noFill/>
          <a:ln w="9525">
            <a:noFill/>
            <a:miter lim="800000"/>
            <a:headEnd/>
            <a:tailEnd/>
          </a:ln>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defRPr/>
            </a:pPr>
            <a:endParaRPr lang="en-GB" altLang="en-US" smtClean="0"/>
          </a:p>
        </p:txBody>
      </p:sp>
      <p:sp>
        <p:nvSpPr>
          <p:cNvPr id="12" name="AutoShape 25"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defRPr/>
            </a:pPr>
            <a:endParaRPr lang="en-GB" altLang="en-US" smtClean="0"/>
          </a:p>
        </p:txBody>
      </p:sp>
      <p:pic>
        <p:nvPicPr>
          <p:cNvPr id="13" name="Picture 26" descr="Picture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22738" y="3132138"/>
            <a:ext cx="896937"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3" name="Rectangle 3"/>
          <p:cNvSpPr>
            <a:spLocks noGrp="1" noChangeArrowheads="1"/>
          </p:cNvSpPr>
          <p:nvPr>
            <p:ph type="ctrTitle"/>
          </p:nvPr>
        </p:nvSpPr>
        <p:spPr>
          <a:xfrm>
            <a:off x="0" y="2130425"/>
            <a:ext cx="9144000" cy="1470025"/>
          </a:xfrm>
        </p:spPr>
        <p:txBody>
          <a:bodyPr/>
          <a:lstStyle>
            <a:lvl1pPr>
              <a:defRPr/>
            </a:lvl1pPr>
          </a:lstStyle>
          <a:p>
            <a:r>
              <a:rPr lang="en-US" dirty="0"/>
              <a:t>Title of presentation</a:t>
            </a:r>
          </a:p>
        </p:txBody>
      </p:sp>
      <p:sp>
        <p:nvSpPr>
          <p:cNvPr id="332810" name="Rectangle 10"/>
          <p:cNvSpPr>
            <a:spLocks noGrp="1" noChangeArrowheads="1"/>
          </p:cNvSpPr>
          <p:nvPr>
            <p:ph type="subTitle" idx="1"/>
          </p:nvPr>
        </p:nvSpPr>
        <p:spPr>
          <a:xfrm>
            <a:off x="1371600" y="3886200"/>
            <a:ext cx="6400800" cy="1752600"/>
          </a:xfrm>
        </p:spPr>
        <p:txBody>
          <a:bodyPr>
            <a:noAutofit/>
          </a:bodyPr>
          <a:lstStyle>
            <a:lvl1pPr marL="0" indent="0" algn="ctr">
              <a:buFontTx/>
              <a:buNone/>
              <a:defRPr sz="2400"/>
            </a:lvl1pPr>
          </a:lstStyle>
          <a:p>
            <a:r>
              <a:rPr lang="en-US" smtClean="0"/>
              <a:t>Click to edit Master subtitle style</a:t>
            </a:r>
            <a:endParaRPr lang="en-US" dirty="0"/>
          </a:p>
        </p:txBody>
      </p:sp>
      <p:sp>
        <p:nvSpPr>
          <p:cNvPr id="14" name="Rectangle 4"/>
          <p:cNvSpPr>
            <a:spLocks noGrp="1" noChangeArrowheads="1"/>
          </p:cNvSpPr>
          <p:nvPr>
            <p:ph type="dt" sz="half" idx="10"/>
          </p:nvPr>
        </p:nvSpPr>
        <p:spPr>
          <a:xfrm>
            <a:off x="179388" y="6453188"/>
            <a:ext cx="3609975" cy="268287"/>
          </a:xfrm>
        </p:spPr>
        <p:txBody>
          <a:bodyPr/>
          <a:lstStyle>
            <a:lvl1pPr>
              <a:defRPr sz="1200"/>
            </a:lvl1pPr>
          </a:lstStyle>
          <a:p>
            <a:pPr>
              <a:defRPr/>
            </a:pPr>
            <a:r>
              <a:rPr lang="en-US"/>
              <a:t>Algiers, Algeria, 8 September 2013</a:t>
            </a:r>
          </a:p>
        </p:txBody>
      </p:sp>
    </p:spTree>
    <p:extLst>
      <p:ext uri="{BB962C8B-B14F-4D97-AF65-F5344CB8AC3E}">
        <p14:creationId xmlns:p14="http://schemas.microsoft.com/office/powerpoint/2010/main" val="27693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5" name="Rectangle 36"/>
          <p:cNvSpPr>
            <a:spLocks noGrp="1" noChangeArrowheads="1"/>
          </p:cNvSpPr>
          <p:nvPr>
            <p:ph type="sldNum" sz="quarter" idx="11"/>
          </p:nvPr>
        </p:nvSpPr>
        <p:spPr>
          <a:ln/>
        </p:spPr>
        <p:txBody>
          <a:bodyPr/>
          <a:lstStyle>
            <a:lvl1pPr>
              <a:defRPr/>
            </a:lvl1pPr>
          </a:lstStyle>
          <a:p>
            <a:pPr>
              <a:defRPr/>
            </a:pPr>
            <a:fld id="{D496022E-B92C-45F6-8C11-04040F33AFC5}" type="slidenum">
              <a:rPr lang="en-US" altLang="en-US"/>
              <a:pPr>
                <a:defRPr/>
              </a:pPr>
              <a:t>‹#›</a:t>
            </a:fld>
            <a:endParaRPr lang="en-US" altLang="en-US"/>
          </a:p>
        </p:txBody>
      </p:sp>
    </p:spTree>
    <p:extLst>
      <p:ext uri="{BB962C8B-B14F-4D97-AF65-F5344CB8AC3E}">
        <p14:creationId xmlns:p14="http://schemas.microsoft.com/office/powerpoint/2010/main" val="181576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5" name="Rectangle 36"/>
          <p:cNvSpPr>
            <a:spLocks noGrp="1" noChangeArrowheads="1"/>
          </p:cNvSpPr>
          <p:nvPr>
            <p:ph type="sldNum" sz="quarter" idx="11"/>
          </p:nvPr>
        </p:nvSpPr>
        <p:spPr>
          <a:ln/>
        </p:spPr>
        <p:txBody>
          <a:bodyPr/>
          <a:lstStyle>
            <a:lvl1pPr>
              <a:defRPr/>
            </a:lvl1pPr>
          </a:lstStyle>
          <a:p>
            <a:pPr>
              <a:defRPr/>
            </a:pPr>
            <a:fld id="{1AD2E0C7-9B73-41C3-952A-18161C571DDD}" type="slidenum">
              <a:rPr lang="en-US" altLang="en-US"/>
              <a:pPr>
                <a:defRPr/>
              </a:pPr>
              <a:t>‹#›</a:t>
            </a:fld>
            <a:endParaRPr lang="en-US" altLang="en-US"/>
          </a:p>
        </p:txBody>
      </p:sp>
    </p:spTree>
    <p:extLst>
      <p:ext uri="{BB962C8B-B14F-4D97-AF65-F5344CB8AC3E}">
        <p14:creationId xmlns:p14="http://schemas.microsoft.com/office/powerpoint/2010/main" val="757450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sz="1200">
                <a:latin typeface="Univers" pitchFamily="34" charset="0"/>
              </a:defRPr>
            </a:lvl1pPr>
          </a:lstStyle>
          <a:p>
            <a:pPr>
              <a:defRPr/>
            </a:pPr>
            <a:r>
              <a:rPr lang="en-US"/>
              <a:t>Algiers, Algeria, 8 September 2013</a:t>
            </a:r>
          </a:p>
        </p:txBody>
      </p:sp>
      <p:sp>
        <p:nvSpPr>
          <p:cNvPr id="6" name="Rectangle 36"/>
          <p:cNvSpPr>
            <a:spLocks noGrp="1" noChangeArrowheads="1"/>
          </p:cNvSpPr>
          <p:nvPr>
            <p:ph type="sldNum" sz="quarter" idx="11"/>
          </p:nvPr>
        </p:nvSpPr>
        <p:spPr>
          <a:xfrm>
            <a:off x="7747000" y="6453188"/>
            <a:ext cx="1366838" cy="288925"/>
          </a:xfrm>
        </p:spPr>
        <p:txBody>
          <a:bodyPr/>
          <a:lstStyle>
            <a:lvl1pPr>
              <a:defRPr smtClean="0"/>
            </a:lvl1pPr>
          </a:lstStyle>
          <a:p>
            <a:pPr>
              <a:defRPr/>
            </a:pPr>
            <a:fld id="{5ACCD76F-C677-4C98-A480-5AB0593721DF}" type="slidenum">
              <a:rPr lang="en-US" altLang="en-US"/>
              <a:pPr>
                <a:defRPr/>
              </a:pPr>
              <a:t>‹#›</a:t>
            </a:fld>
            <a:endParaRPr lang="en-US" altLang="en-US"/>
          </a:p>
        </p:txBody>
      </p:sp>
    </p:spTree>
    <p:extLst>
      <p:ext uri="{BB962C8B-B14F-4D97-AF65-F5344CB8AC3E}">
        <p14:creationId xmlns:p14="http://schemas.microsoft.com/office/powerpoint/2010/main" val="152537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5" name="Rectangle 36"/>
          <p:cNvSpPr>
            <a:spLocks noGrp="1" noChangeArrowheads="1"/>
          </p:cNvSpPr>
          <p:nvPr>
            <p:ph type="sldNum" sz="quarter" idx="11"/>
          </p:nvPr>
        </p:nvSpPr>
        <p:spPr>
          <a:ln/>
        </p:spPr>
        <p:txBody>
          <a:bodyPr/>
          <a:lstStyle>
            <a:lvl1pPr>
              <a:defRPr/>
            </a:lvl1pPr>
          </a:lstStyle>
          <a:p>
            <a:pPr>
              <a:defRPr/>
            </a:pPr>
            <a:fld id="{0B36BE83-D8E9-419D-BB14-2BAE6AE844E1}" type="slidenum">
              <a:rPr lang="en-US" altLang="en-US"/>
              <a:pPr>
                <a:defRPr/>
              </a:pPr>
              <a:t>‹#›</a:t>
            </a:fld>
            <a:endParaRPr lang="en-US" altLang="en-US"/>
          </a:p>
        </p:txBody>
      </p:sp>
    </p:spTree>
    <p:extLst>
      <p:ext uri="{BB962C8B-B14F-4D97-AF65-F5344CB8AC3E}">
        <p14:creationId xmlns:p14="http://schemas.microsoft.com/office/powerpoint/2010/main" val="238826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5" name="Rectangle 36"/>
          <p:cNvSpPr>
            <a:spLocks noGrp="1" noChangeArrowheads="1"/>
          </p:cNvSpPr>
          <p:nvPr>
            <p:ph type="sldNum" sz="quarter" idx="11"/>
          </p:nvPr>
        </p:nvSpPr>
        <p:spPr>
          <a:ln/>
        </p:spPr>
        <p:txBody>
          <a:bodyPr/>
          <a:lstStyle>
            <a:lvl1pPr>
              <a:defRPr/>
            </a:lvl1pPr>
          </a:lstStyle>
          <a:p>
            <a:pPr>
              <a:defRPr/>
            </a:pPr>
            <a:fld id="{F6A6DE69-E306-4775-86D0-C1A62E4543B3}" type="slidenum">
              <a:rPr lang="en-US" altLang="en-US"/>
              <a:pPr>
                <a:defRPr/>
              </a:pPr>
              <a:t>‹#›</a:t>
            </a:fld>
            <a:endParaRPr lang="en-US" altLang="en-US"/>
          </a:p>
        </p:txBody>
      </p:sp>
    </p:spTree>
    <p:extLst>
      <p:ext uri="{BB962C8B-B14F-4D97-AF65-F5344CB8AC3E}">
        <p14:creationId xmlns:p14="http://schemas.microsoft.com/office/powerpoint/2010/main" val="316485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6" name="Rectangle 36"/>
          <p:cNvSpPr>
            <a:spLocks noGrp="1" noChangeArrowheads="1"/>
          </p:cNvSpPr>
          <p:nvPr>
            <p:ph type="sldNum" sz="quarter" idx="11"/>
          </p:nvPr>
        </p:nvSpPr>
        <p:spPr>
          <a:ln/>
        </p:spPr>
        <p:txBody>
          <a:bodyPr/>
          <a:lstStyle>
            <a:lvl1pPr>
              <a:defRPr/>
            </a:lvl1pPr>
          </a:lstStyle>
          <a:p>
            <a:pPr>
              <a:defRPr/>
            </a:pPr>
            <a:fld id="{5AB176A7-991E-4F29-8719-72E17C153DFF}" type="slidenum">
              <a:rPr lang="en-US" altLang="en-US"/>
              <a:pPr>
                <a:defRPr/>
              </a:pPr>
              <a:t>‹#›</a:t>
            </a:fld>
            <a:endParaRPr lang="en-US" altLang="en-US"/>
          </a:p>
        </p:txBody>
      </p:sp>
    </p:spTree>
    <p:extLst>
      <p:ext uri="{BB962C8B-B14F-4D97-AF65-F5344CB8AC3E}">
        <p14:creationId xmlns:p14="http://schemas.microsoft.com/office/powerpoint/2010/main" val="346124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8" name="Rectangle 36"/>
          <p:cNvSpPr>
            <a:spLocks noGrp="1" noChangeArrowheads="1"/>
          </p:cNvSpPr>
          <p:nvPr>
            <p:ph type="sldNum" sz="quarter" idx="11"/>
          </p:nvPr>
        </p:nvSpPr>
        <p:spPr>
          <a:ln/>
        </p:spPr>
        <p:txBody>
          <a:bodyPr/>
          <a:lstStyle>
            <a:lvl1pPr>
              <a:defRPr/>
            </a:lvl1pPr>
          </a:lstStyle>
          <a:p>
            <a:pPr>
              <a:defRPr/>
            </a:pPr>
            <a:fld id="{F7D107A2-7CEA-4A44-907A-2CCB1A202638}" type="slidenum">
              <a:rPr lang="en-US" altLang="en-US"/>
              <a:pPr>
                <a:defRPr/>
              </a:pPr>
              <a:t>‹#›</a:t>
            </a:fld>
            <a:endParaRPr lang="en-US" altLang="en-US"/>
          </a:p>
        </p:txBody>
      </p:sp>
    </p:spTree>
    <p:extLst>
      <p:ext uri="{BB962C8B-B14F-4D97-AF65-F5344CB8AC3E}">
        <p14:creationId xmlns:p14="http://schemas.microsoft.com/office/powerpoint/2010/main" val="361198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4" name="Rectangle 36"/>
          <p:cNvSpPr>
            <a:spLocks noGrp="1" noChangeArrowheads="1"/>
          </p:cNvSpPr>
          <p:nvPr>
            <p:ph type="sldNum" sz="quarter" idx="11"/>
          </p:nvPr>
        </p:nvSpPr>
        <p:spPr>
          <a:ln/>
        </p:spPr>
        <p:txBody>
          <a:bodyPr/>
          <a:lstStyle>
            <a:lvl1pPr>
              <a:defRPr/>
            </a:lvl1pPr>
          </a:lstStyle>
          <a:p>
            <a:pPr>
              <a:defRPr/>
            </a:pPr>
            <a:fld id="{0044AE81-3612-4B00-A966-00AD988E4920}" type="slidenum">
              <a:rPr lang="en-US" altLang="en-US"/>
              <a:pPr>
                <a:defRPr/>
              </a:pPr>
              <a:t>‹#›</a:t>
            </a:fld>
            <a:endParaRPr lang="en-US" altLang="en-US"/>
          </a:p>
        </p:txBody>
      </p:sp>
    </p:spTree>
    <p:extLst>
      <p:ext uri="{BB962C8B-B14F-4D97-AF65-F5344CB8AC3E}">
        <p14:creationId xmlns:p14="http://schemas.microsoft.com/office/powerpoint/2010/main" val="47400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3" name="Rectangle 36"/>
          <p:cNvSpPr>
            <a:spLocks noGrp="1" noChangeArrowheads="1"/>
          </p:cNvSpPr>
          <p:nvPr>
            <p:ph type="sldNum" sz="quarter" idx="11"/>
          </p:nvPr>
        </p:nvSpPr>
        <p:spPr>
          <a:ln/>
        </p:spPr>
        <p:txBody>
          <a:bodyPr/>
          <a:lstStyle>
            <a:lvl1pPr>
              <a:defRPr/>
            </a:lvl1pPr>
          </a:lstStyle>
          <a:p>
            <a:pPr>
              <a:defRPr/>
            </a:pPr>
            <a:fld id="{CE37E374-A737-42CD-A5F0-992482650CF4}" type="slidenum">
              <a:rPr lang="en-US" altLang="en-US"/>
              <a:pPr>
                <a:defRPr/>
              </a:pPr>
              <a:t>‹#›</a:t>
            </a:fld>
            <a:endParaRPr lang="en-US" altLang="en-US"/>
          </a:p>
        </p:txBody>
      </p:sp>
    </p:spTree>
    <p:extLst>
      <p:ext uri="{BB962C8B-B14F-4D97-AF65-F5344CB8AC3E}">
        <p14:creationId xmlns:p14="http://schemas.microsoft.com/office/powerpoint/2010/main" val="85487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6" name="Rectangle 36"/>
          <p:cNvSpPr>
            <a:spLocks noGrp="1" noChangeArrowheads="1"/>
          </p:cNvSpPr>
          <p:nvPr>
            <p:ph type="sldNum" sz="quarter" idx="11"/>
          </p:nvPr>
        </p:nvSpPr>
        <p:spPr>
          <a:ln/>
        </p:spPr>
        <p:txBody>
          <a:bodyPr/>
          <a:lstStyle>
            <a:lvl1pPr>
              <a:defRPr/>
            </a:lvl1pPr>
          </a:lstStyle>
          <a:p>
            <a:pPr>
              <a:defRPr/>
            </a:pPr>
            <a:fld id="{204A00D6-E905-4497-8D9A-4065D7661C6F}" type="slidenum">
              <a:rPr lang="en-US" altLang="en-US"/>
              <a:pPr>
                <a:defRPr/>
              </a:pPr>
              <a:t>‹#›</a:t>
            </a:fld>
            <a:endParaRPr lang="en-US" altLang="en-US"/>
          </a:p>
        </p:txBody>
      </p:sp>
    </p:spTree>
    <p:extLst>
      <p:ext uri="{BB962C8B-B14F-4D97-AF65-F5344CB8AC3E}">
        <p14:creationId xmlns:p14="http://schemas.microsoft.com/office/powerpoint/2010/main" val="125376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6" name="Rectangle 36"/>
          <p:cNvSpPr>
            <a:spLocks noGrp="1" noChangeArrowheads="1"/>
          </p:cNvSpPr>
          <p:nvPr>
            <p:ph type="sldNum" sz="quarter" idx="11"/>
          </p:nvPr>
        </p:nvSpPr>
        <p:spPr>
          <a:ln/>
        </p:spPr>
        <p:txBody>
          <a:bodyPr/>
          <a:lstStyle>
            <a:lvl1pPr>
              <a:defRPr/>
            </a:lvl1pPr>
          </a:lstStyle>
          <a:p>
            <a:pPr>
              <a:defRPr/>
            </a:pPr>
            <a:fld id="{AC917087-3DF9-4182-B96B-FEA30811E8A3}" type="slidenum">
              <a:rPr lang="en-US" altLang="en-US"/>
              <a:pPr>
                <a:defRPr/>
              </a:pPr>
              <a:t>‹#›</a:t>
            </a:fld>
            <a:endParaRPr lang="en-US" altLang="en-US"/>
          </a:p>
        </p:txBody>
      </p:sp>
    </p:spTree>
    <p:extLst>
      <p:ext uri="{BB962C8B-B14F-4D97-AF65-F5344CB8AC3E}">
        <p14:creationId xmlns:p14="http://schemas.microsoft.com/office/powerpoint/2010/main" val="311548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4">
            <a:extLst>
              <a:ext uri="{28A0092B-C50C-407E-A947-70E740481C1C}">
                <a14:useLocalDpi xmlns:a14="http://schemas.microsoft.com/office/drawing/2010/main" val="0"/>
              </a:ext>
            </a:extLst>
          </a:blip>
          <a:srcRect l="6723" b="12773"/>
          <a:stretch>
            <a:fillRect/>
          </a:stretch>
        </p:blipFill>
        <p:spPr bwMode="auto">
          <a:xfrm>
            <a:off x="0" y="765175"/>
            <a:ext cx="6443663"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179388" y="6453188"/>
            <a:ext cx="403225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Univers" pitchFamily="34" charset="0"/>
              </a:defRPr>
            </a:lvl1pPr>
          </a:lstStyle>
          <a:p>
            <a:pPr>
              <a:defRPr/>
            </a:pPr>
            <a:r>
              <a:rPr lang="en-US"/>
              <a:t>Algiers, Algeria, 8 September 2013</a:t>
            </a:r>
          </a:p>
        </p:txBody>
      </p:sp>
      <p:sp>
        <p:nvSpPr>
          <p:cNvPr id="1060" name="Rectangle 36"/>
          <p:cNvSpPr>
            <a:spLocks noGrp="1" noChangeArrowheads="1"/>
          </p:cNvSpPr>
          <p:nvPr>
            <p:ph type="sldNum" sz="quarter" idx="4"/>
          </p:nvPr>
        </p:nvSpPr>
        <p:spPr bwMode="auto">
          <a:xfrm>
            <a:off x="7751763" y="6453188"/>
            <a:ext cx="13668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063E51E0-FF1D-4401-8B36-03866BF80489}" type="slidenum">
              <a:rPr lang="en-US" altLang="en-US"/>
              <a:pPr>
                <a:defRPr/>
              </a:pPr>
              <a:t>‹#›</a:t>
            </a:fld>
            <a:endParaRPr lang="en-US" altLang="en-US"/>
          </a:p>
        </p:txBody>
      </p:sp>
      <p:sp>
        <p:nvSpPr>
          <p:cNvPr id="1030" name="Rectangle 3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291"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2" r:id="rId12"/>
  </p:sldLayoutIdLst>
  <p:timing>
    <p:tnLst>
      <p:par>
        <p:cTn id="1" dur="indefinite" restart="never" nodeType="tmRoot"/>
      </p:par>
    </p:tnLst>
  </p:timing>
  <p:hf hdr="0" ftr="0"/>
  <p:txStyles>
    <p:title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5"/>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16"/>
        </a:buBlip>
        <a:defRPr sz="2800">
          <a:solidFill>
            <a:schemeClr val="bg2"/>
          </a:solidFill>
          <a:latin typeface="+mn-lt"/>
        </a:defRPr>
      </a:lvl2pPr>
      <a:lvl3pPr marL="1143000" indent="-228600" algn="l" rtl="0" eaLnBrk="0" fontAlgn="base" hangingPunct="0">
        <a:spcBef>
          <a:spcPct val="20000"/>
        </a:spcBef>
        <a:spcAft>
          <a:spcPct val="0"/>
        </a:spcAft>
        <a:buSzPct val="60000"/>
        <a:buBlip>
          <a:blip r:embed="rId15"/>
        </a:buBlip>
        <a:defRPr sz="2400">
          <a:solidFill>
            <a:schemeClr val="bg2"/>
          </a:solidFill>
          <a:latin typeface="+mn-lt"/>
        </a:defRPr>
      </a:lvl3pPr>
      <a:lvl4pPr marL="1600200" indent="-228600" algn="l" rtl="0" eaLnBrk="0" fontAlgn="base" hangingPunct="0">
        <a:spcBef>
          <a:spcPct val="20000"/>
        </a:spcBef>
        <a:spcAft>
          <a:spcPct val="0"/>
        </a:spcAft>
        <a:buSzPct val="70000"/>
        <a:buFont typeface="ZapfDingbats BT" pitchFamily="18" charset="2"/>
        <a:buBlip>
          <a:blip r:embed="rId16"/>
        </a:buBlip>
        <a:defRPr sz="2000">
          <a:solidFill>
            <a:schemeClr val="bg2"/>
          </a:solidFill>
          <a:latin typeface="+mn-lt"/>
        </a:defRPr>
      </a:lvl4pPr>
      <a:lvl5pPr marL="2057400" indent="-228600" algn="l" rtl="0" eaLnBrk="0" fontAlgn="base" hangingPunct="0">
        <a:spcBef>
          <a:spcPct val="20000"/>
        </a:spcBef>
        <a:spcAft>
          <a:spcPct val="0"/>
        </a:spcAft>
        <a:buSzPct val="60000"/>
        <a:buBlip>
          <a:blip r:embed="rId15"/>
        </a:buBlip>
        <a:defRPr sz="2000">
          <a:solidFill>
            <a:schemeClr val="bg2"/>
          </a:solidFill>
          <a:latin typeface="+mn-lt"/>
        </a:defRPr>
      </a:lvl5pPr>
      <a:lvl6pPr marL="2514600" indent="-228600" algn="l" rtl="0" eaLnBrk="0" fontAlgn="base" hangingPunct="0">
        <a:spcBef>
          <a:spcPct val="20000"/>
        </a:spcBef>
        <a:spcAft>
          <a:spcPct val="0"/>
        </a:spcAft>
        <a:buSzPct val="60000"/>
        <a:buBlip>
          <a:blip r:embed="rId15"/>
        </a:buBlip>
        <a:defRPr sz="2000">
          <a:solidFill>
            <a:schemeClr val="bg2"/>
          </a:solidFill>
          <a:latin typeface="+mn-lt"/>
        </a:defRPr>
      </a:lvl6pPr>
      <a:lvl7pPr marL="2971800" indent="-228600" algn="l" rtl="0" eaLnBrk="0" fontAlgn="base" hangingPunct="0">
        <a:spcBef>
          <a:spcPct val="20000"/>
        </a:spcBef>
        <a:spcAft>
          <a:spcPct val="0"/>
        </a:spcAft>
        <a:buSzPct val="60000"/>
        <a:buBlip>
          <a:blip r:embed="rId15"/>
        </a:buBlip>
        <a:defRPr sz="2000">
          <a:solidFill>
            <a:schemeClr val="bg2"/>
          </a:solidFill>
          <a:latin typeface="+mn-lt"/>
        </a:defRPr>
      </a:lvl7pPr>
      <a:lvl8pPr marL="3429000" indent="-228600" algn="l" rtl="0" eaLnBrk="0" fontAlgn="base" hangingPunct="0">
        <a:spcBef>
          <a:spcPct val="20000"/>
        </a:spcBef>
        <a:spcAft>
          <a:spcPct val="0"/>
        </a:spcAft>
        <a:buSzPct val="60000"/>
        <a:buBlip>
          <a:blip r:embed="rId15"/>
        </a:buBlip>
        <a:defRPr sz="2000">
          <a:solidFill>
            <a:schemeClr val="bg2"/>
          </a:solidFill>
          <a:latin typeface="+mn-lt"/>
        </a:defRPr>
      </a:lvl8pPr>
      <a:lvl9pPr marL="3886200" indent="-228600" algn="l" rtl="0" eaLnBrk="0" fontAlgn="base" hangingPunct="0">
        <a:spcBef>
          <a:spcPct val="20000"/>
        </a:spcBef>
        <a:spcAft>
          <a:spcPct val="0"/>
        </a:spcAft>
        <a:buSzPct val="60000"/>
        <a:buBlip>
          <a:blip r:embed="rId15"/>
        </a:buBlip>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s://www.enisa.europa.e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cloudsecurityalliance.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hyperlink" Target="http://www.itu.int/en/ITU-T/studygroups/2013-2016/17/Pages/default.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1"/>
          <p:cNvSpPr>
            <a:spLocks noGrp="1" noChangeArrowheads="1"/>
          </p:cNvSpPr>
          <p:nvPr>
            <p:ph type="subTitle" idx="1"/>
          </p:nvPr>
        </p:nvSpPr>
        <p:spPr>
          <a:xfrm>
            <a:off x="1547664" y="4974512"/>
            <a:ext cx="6400800" cy="830752"/>
          </a:xfrm>
        </p:spPr>
        <p:txBody>
          <a:bodyPr/>
          <a:lstStyle/>
          <a:p>
            <a:r>
              <a:rPr lang="en-GB" altLang="en-US" b="1" dirty="0" smtClean="0">
                <a:solidFill>
                  <a:schemeClr val="accent6">
                    <a:lumMod val="75000"/>
                  </a:schemeClr>
                </a:solidFill>
                <a:latin typeface="Arial" panose="020B0604020202020204" pitchFamily="34" charset="0"/>
                <a:cs typeface="Arial" panose="020B0604020202020204" pitchFamily="34" charset="0"/>
              </a:rPr>
              <a:t>Abdelaziz Ben Aziza</a:t>
            </a:r>
          </a:p>
          <a:p>
            <a:r>
              <a:rPr lang="fr-FR" altLang="en-US" sz="1800" b="1" dirty="0" smtClean="0">
                <a:solidFill>
                  <a:schemeClr val="accent6">
                    <a:lumMod val="75000"/>
                  </a:schemeClr>
                </a:solidFill>
                <a:latin typeface="Arial" panose="020B0604020202020204" pitchFamily="34" charset="0"/>
                <a:cs typeface="Arial" panose="020B0604020202020204" pitchFamily="34" charset="0"/>
              </a:rPr>
              <a:t>Cloud Services Division Manager</a:t>
            </a:r>
          </a:p>
          <a:p>
            <a:r>
              <a:rPr lang="fr-FR" altLang="en-US" sz="1800" b="1" dirty="0" err="1" smtClean="0">
                <a:solidFill>
                  <a:schemeClr val="accent6">
                    <a:lumMod val="75000"/>
                  </a:schemeClr>
                </a:solidFill>
                <a:latin typeface="Arial" panose="020B0604020202020204" pitchFamily="34" charset="0"/>
                <a:cs typeface="Arial" panose="020B0604020202020204" pitchFamily="34" charset="0"/>
              </a:rPr>
              <a:t>Tunisia</a:t>
            </a:r>
            <a:r>
              <a:rPr lang="fr-FR" altLang="en-US" sz="1800" b="1" dirty="0" smtClean="0">
                <a:solidFill>
                  <a:schemeClr val="accent6">
                    <a:lumMod val="75000"/>
                  </a:schemeClr>
                </a:solidFill>
                <a:latin typeface="Arial" panose="020B0604020202020204" pitchFamily="34" charset="0"/>
                <a:cs typeface="Arial" panose="020B0604020202020204" pitchFamily="34" charset="0"/>
              </a:rPr>
              <a:t> Teleco</a:t>
            </a:r>
            <a:r>
              <a:rPr lang="fr-FR" altLang="en-US" sz="1800" b="1" dirty="0">
                <a:solidFill>
                  <a:schemeClr val="accent6">
                    <a:lumMod val="75000"/>
                  </a:schemeClr>
                </a:solidFill>
                <a:latin typeface="Arial" panose="020B0604020202020204" pitchFamily="34" charset="0"/>
                <a:cs typeface="Arial" panose="020B0604020202020204" pitchFamily="34" charset="0"/>
              </a:rPr>
              <a:t>m</a:t>
            </a:r>
            <a:endParaRPr lang="fr-FR" altLang="en-US" sz="18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6149" name="Rectangle 13"/>
          <p:cNvSpPr>
            <a:spLocks noChangeArrowheads="1"/>
          </p:cNvSpPr>
          <p:nvPr/>
        </p:nvSpPr>
        <p:spPr bwMode="auto">
          <a:xfrm>
            <a:off x="0" y="1125166"/>
            <a:ext cx="9144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Blip>
                <a:blip r:embed="rId3"/>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anose="020B0604030504040204" pitchFamily="34" charset="0"/>
              </a:defRPr>
            </a:lvl2pPr>
            <a:lvl3pPr marL="1143000" indent="-228600">
              <a:spcBef>
                <a:spcPct val="20000"/>
              </a:spcBef>
              <a:buSzPct val="60000"/>
              <a:buBlip>
                <a:blip r:embed="rId3"/>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anose="020B0604030504040204" pitchFamily="34" charset="0"/>
              </a:defRPr>
            </a:lvl4pPr>
            <a:lvl5pPr marL="2057400" indent="-228600">
              <a:spcBef>
                <a:spcPct val="20000"/>
              </a:spcBef>
              <a:buSzPct val="60000"/>
              <a:buBlip>
                <a:blip r:embed="rId3"/>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9pPr>
          </a:lstStyle>
          <a:p>
            <a:pPr algn="ctr">
              <a:lnSpc>
                <a:spcPct val="80000"/>
              </a:lnSpc>
              <a:spcBef>
                <a:spcPct val="0"/>
              </a:spcBef>
              <a:buSzTx/>
              <a:buFontTx/>
              <a:buNone/>
            </a:pPr>
            <a:r>
              <a:rPr lang="en-US" altLang="en-US" sz="2400" b="1" dirty="0" smtClean="0">
                <a:solidFill>
                  <a:schemeClr val="accent6">
                    <a:lumMod val="75000"/>
                  </a:schemeClr>
                </a:solidFill>
                <a:latin typeface="Arial" panose="020B0604020202020204" pitchFamily="34" charset="0"/>
                <a:cs typeface="Arial" panose="020B0604020202020204" pitchFamily="34" charset="0"/>
              </a:rPr>
              <a:t>Workshop </a:t>
            </a:r>
            <a:r>
              <a:rPr lang="en-US" altLang="en-US" sz="2400" b="1" dirty="0">
                <a:solidFill>
                  <a:schemeClr val="accent6">
                    <a:lumMod val="75000"/>
                  </a:schemeClr>
                </a:solidFill>
                <a:latin typeface="Arial" panose="020B0604020202020204" pitchFamily="34" charset="0"/>
                <a:cs typeface="Arial" panose="020B0604020202020204" pitchFamily="34" charset="0"/>
              </a:rPr>
              <a:t>on </a:t>
            </a:r>
          </a:p>
          <a:p>
            <a:pPr algn="ctr">
              <a:lnSpc>
                <a:spcPct val="80000"/>
              </a:lnSpc>
              <a:spcBef>
                <a:spcPct val="0"/>
              </a:spcBef>
              <a:buSzTx/>
              <a:buFontTx/>
              <a:buNone/>
            </a:pPr>
            <a:r>
              <a:rPr lang="en-US" altLang="en-US" sz="2400" b="1" dirty="0" smtClean="0">
                <a:solidFill>
                  <a:schemeClr val="accent6">
                    <a:lumMod val="75000"/>
                  </a:schemeClr>
                </a:solidFill>
                <a:latin typeface="Arial" panose="020B0604020202020204" pitchFamily="34" charset="0"/>
                <a:cs typeface="Arial" panose="020B0604020202020204" pitchFamily="34" charset="0"/>
              </a:rPr>
              <a:t>“Cloud Computing in Arab Region”</a:t>
            </a:r>
            <a:endParaRPr lang="en-US" altLang="en-US" sz="2400" b="1" dirty="0">
              <a:solidFill>
                <a:schemeClr val="accent6">
                  <a:lumMod val="75000"/>
                </a:schemeClr>
              </a:solidFill>
              <a:latin typeface="Arial" panose="020B0604020202020204" pitchFamily="34" charset="0"/>
              <a:cs typeface="Arial" panose="020B0604020202020204" pitchFamily="34" charset="0"/>
            </a:endParaRPr>
          </a:p>
          <a:p>
            <a:pPr algn="ctr">
              <a:lnSpc>
                <a:spcPct val="80000"/>
              </a:lnSpc>
              <a:spcBef>
                <a:spcPct val="0"/>
              </a:spcBef>
              <a:buSzTx/>
              <a:buFontTx/>
              <a:buNone/>
            </a:pPr>
            <a:endParaRPr lang="en-US" altLang="en-US" sz="2400" b="1" dirty="0">
              <a:solidFill>
                <a:schemeClr val="accent6">
                  <a:lumMod val="75000"/>
                </a:schemeClr>
              </a:solidFill>
              <a:latin typeface="Arial" panose="020B0604020202020204" pitchFamily="34" charset="0"/>
              <a:cs typeface="Arial" panose="020B0604020202020204" pitchFamily="34" charset="0"/>
            </a:endParaRPr>
          </a:p>
          <a:p>
            <a:pPr algn="ctr">
              <a:lnSpc>
                <a:spcPct val="80000"/>
              </a:lnSpc>
              <a:spcBef>
                <a:spcPct val="0"/>
              </a:spcBef>
              <a:buSzTx/>
              <a:buFontTx/>
              <a:buNone/>
            </a:pPr>
            <a:r>
              <a:rPr lang="en-US" altLang="en-US" sz="1800" b="1" dirty="0" smtClean="0">
                <a:solidFill>
                  <a:schemeClr val="accent6">
                    <a:lumMod val="75000"/>
                  </a:schemeClr>
                </a:solidFill>
                <a:latin typeface="Arial" panose="020B0604020202020204" pitchFamily="34" charset="0"/>
                <a:cs typeface="Arial" panose="020B0604020202020204" pitchFamily="34" charset="0"/>
              </a:rPr>
              <a:t>(Muscat, Oman, 29 April 2014)</a:t>
            </a:r>
            <a:endParaRPr lang="en-US" altLang="en-US" sz="1800" b="1" dirty="0">
              <a:solidFill>
                <a:schemeClr val="accent6">
                  <a:lumMod val="75000"/>
                </a:schemeClr>
              </a:solidFill>
              <a:latin typeface="Arial" panose="020B0604020202020204" pitchFamily="34" charset="0"/>
              <a:cs typeface="Arial" panose="020B0604020202020204" pitchFamily="34" charset="0"/>
            </a:endParaRPr>
          </a:p>
        </p:txBody>
      </p:sp>
      <p:sp>
        <p:nvSpPr>
          <p:cNvPr id="6154" name="Rectangle 26"/>
          <p:cNvSpPr>
            <a:spLocks noChangeArrowheads="1"/>
          </p:cNvSpPr>
          <p:nvPr/>
        </p:nvSpPr>
        <p:spPr bwMode="auto">
          <a:xfrm>
            <a:off x="0" y="2928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SzPct val="75000"/>
              <a:buBlip>
                <a:blip r:embed="rId3"/>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anose="020B0604030504040204" pitchFamily="34" charset="0"/>
              </a:defRPr>
            </a:lvl2pPr>
            <a:lvl3pPr marL="1143000" indent="-228600">
              <a:spcBef>
                <a:spcPct val="20000"/>
              </a:spcBef>
              <a:buSzPct val="60000"/>
              <a:buBlip>
                <a:blip r:embed="rId3"/>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anose="020B0604030504040204" pitchFamily="34" charset="0"/>
              </a:defRPr>
            </a:lvl4pPr>
            <a:lvl5pPr marL="2057400" indent="-228600">
              <a:spcBef>
                <a:spcPct val="20000"/>
              </a:spcBef>
              <a:buSzPct val="60000"/>
              <a:buBlip>
                <a:blip r:embed="rId3"/>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9pPr>
          </a:lstStyle>
          <a:p>
            <a:pPr>
              <a:spcBef>
                <a:spcPct val="0"/>
              </a:spcBef>
              <a:buSzTx/>
              <a:buFontTx/>
              <a:buNone/>
            </a:pPr>
            <a:endParaRPr lang="en-GB" altLang="en-US" dirty="0">
              <a:solidFill>
                <a:schemeClr val="tx1"/>
              </a:solidFill>
            </a:endParaRPr>
          </a:p>
        </p:txBody>
      </p:sp>
      <p:pic>
        <p:nvPicPr>
          <p:cNvPr id="6155" name="Picture 16" descr="ITUseries"/>
          <p:cNvPicPr>
            <a:picLocks noChangeAspect="1" noChangeArrowheads="1"/>
          </p:cNvPicPr>
          <p:nvPr/>
        </p:nvPicPr>
        <p:blipFill>
          <a:blip r:embed="rId5">
            <a:extLst>
              <a:ext uri="{28A0092B-C50C-407E-A947-70E740481C1C}">
                <a14:useLocalDpi xmlns:a14="http://schemas.microsoft.com/office/drawing/2010/main" val="0"/>
              </a:ext>
            </a:extLst>
          </a:blip>
          <a:srcRect t="17264" b="69327"/>
          <a:stretch>
            <a:fillRect/>
          </a:stretch>
        </p:blipFill>
        <p:spPr bwMode="auto">
          <a:xfrm>
            <a:off x="7093999" y="6021288"/>
            <a:ext cx="1872208" cy="70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6"/>
          <a:stretch>
            <a:fillRect/>
          </a:stretch>
        </p:blipFill>
        <p:spPr>
          <a:xfrm>
            <a:off x="6516216" y="112286"/>
            <a:ext cx="2449991" cy="841969"/>
          </a:xfrm>
          <a:prstGeom prst="rect">
            <a:avLst/>
          </a:prstGeom>
        </p:spPr>
      </p:pic>
      <p:sp>
        <p:nvSpPr>
          <p:cNvPr id="15" name="Rectangle 10"/>
          <p:cNvSpPr>
            <a:spLocks noGrp="1" noChangeArrowheads="1"/>
          </p:cNvSpPr>
          <p:nvPr>
            <p:ph type="ctrTitle"/>
          </p:nvPr>
        </p:nvSpPr>
        <p:spPr>
          <a:xfrm>
            <a:off x="0" y="2967087"/>
            <a:ext cx="9144000" cy="1470025"/>
          </a:xfrm>
        </p:spPr>
        <p:txBody>
          <a:bodyPr/>
          <a:lstStyle/>
          <a:p>
            <a:r>
              <a:rPr lang="en-US" altLang="en-US" sz="4000" dirty="0" smtClean="0">
                <a:solidFill>
                  <a:schemeClr val="accent6">
                    <a:lumMod val="75000"/>
                  </a:schemeClr>
                </a:solidFill>
                <a:latin typeface="Arial" panose="020B0604020202020204" pitchFamily="34" charset="0"/>
                <a:cs typeface="Arial" panose="020B0604020202020204" pitchFamily="34" charset="0"/>
              </a:rPr>
              <a:t>Cloud Security</a:t>
            </a:r>
          </a:p>
        </p:txBody>
      </p:sp>
      <p:pic>
        <p:nvPicPr>
          <p:cNvPr id="3" name="Image 2"/>
          <p:cNvPicPr>
            <a:picLocks noChangeAspect="1"/>
          </p:cNvPicPr>
          <p:nvPr/>
        </p:nvPicPr>
        <p:blipFill>
          <a:blip r:embed="rId7"/>
          <a:stretch>
            <a:fillRect/>
          </a:stretch>
        </p:blipFill>
        <p:spPr>
          <a:xfrm>
            <a:off x="218508" y="226803"/>
            <a:ext cx="3342323" cy="6129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10</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Cloud security concerns and risk issues (1/3)</a:t>
            </a:r>
            <a:endParaRPr lang="en-US" sz="2200" dirty="0">
              <a:solidFill>
                <a:srgbClr val="143173"/>
              </a:solidFill>
              <a:latin typeface="Arial" panose="020B0604020202020204" pitchFamily="34" charset="0"/>
              <a:cs typeface="Arial" panose="020B0604020202020204" pitchFamily="34" charset="0"/>
            </a:endParaRPr>
          </a:p>
        </p:txBody>
      </p:sp>
      <p:sp>
        <p:nvSpPr>
          <p:cNvPr id="6" name="Text Box 25"/>
          <p:cNvSpPr txBox="1">
            <a:spLocks noChangeArrowheads="1"/>
          </p:cNvSpPr>
          <p:nvPr/>
        </p:nvSpPr>
        <p:spPr bwMode="auto">
          <a:xfrm>
            <a:off x="514349" y="846866"/>
            <a:ext cx="8378131" cy="4893647"/>
          </a:xfrm>
          <a:prstGeom prst="rect">
            <a:avLst/>
          </a:prstGeom>
          <a:noFill/>
          <a:ln w="9525">
            <a:noFill/>
            <a:miter lim="800000"/>
            <a:headEnd/>
            <a:tailEnd/>
          </a:ln>
          <a:effectLst/>
        </p:spPr>
        <p:txBody>
          <a:bodyPr wrap="square">
            <a:spAutoFit/>
          </a:bodyPr>
          <a:lstStyle/>
          <a:p>
            <a:pPr marL="285750" indent="-285750" defTabSz="614363">
              <a:spcBef>
                <a:spcPts val="1200"/>
              </a:spcBef>
              <a:buFont typeface="Arial" panose="020B0604020202020204" pitchFamily="34" charset="0"/>
              <a:buChar char="•"/>
            </a:pPr>
            <a:r>
              <a:rPr lang="en-US" sz="1700" b="1" dirty="0">
                <a:solidFill>
                  <a:srgbClr val="143173"/>
                </a:solidFill>
                <a:latin typeface="Arial" panose="020B0604020202020204" pitchFamily="34" charset="0"/>
                <a:cs typeface="Arial" panose="020B0604020202020204" pitchFamily="34" charset="0"/>
              </a:rPr>
              <a:t>Responsibility </a:t>
            </a:r>
            <a:r>
              <a:rPr lang="en-US" sz="1700" b="1" dirty="0" smtClean="0">
                <a:solidFill>
                  <a:srgbClr val="143173"/>
                </a:solidFill>
                <a:latin typeface="Arial" panose="020B0604020202020204" pitchFamily="34" charset="0"/>
                <a:cs typeface="Arial" panose="020B0604020202020204" pitchFamily="34" charset="0"/>
              </a:rPr>
              <a:t>ambiguity: </a:t>
            </a:r>
            <a:r>
              <a:rPr lang="en-US" sz="1700" dirty="0" smtClean="0">
                <a:solidFill>
                  <a:srgbClr val="143173"/>
                </a:solidFill>
                <a:latin typeface="Arial" panose="020B0604020202020204" pitchFamily="34" charset="0"/>
                <a:cs typeface="Arial" panose="020B0604020202020204" pitchFamily="34" charset="0"/>
              </a:rPr>
              <a:t>The </a:t>
            </a:r>
            <a:r>
              <a:rPr lang="en-US" sz="1700" dirty="0">
                <a:solidFill>
                  <a:srgbClr val="143173"/>
                </a:solidFill>
                <a:latin typeface="Arial" panose="020B0604020202020204" pitchFamily="34" charset="0"/>
                <a:cs typeface="Arial" panose="020B0604020202020204" pitchFamily="34" charset="0"/>
              </a:rPr>
              <a:t>lack of a clear definition of responsibility among </a:t>
            </a:r>
            <a:r>
              <a:rPr lang="en-US" sz="1700" dirty="0" smtClean="0">
                <a:solidFill>
                  <a:srgbClr val="143173"/>
                </a:solidFill>
                <a:latin typeface="Arial" panose="020B0604020202020204" pitchFamily="34" charset="0"/>
                <a:cs typeface="Arial" panose="020B0604020202020204" pitchFamily="34" charset="0"/>
              </a:rPr>
              <a:t>CSU and CSP </a:t>
            </a:r>
            <a:r>
              <a:rPr lang="en-US" sz="1700" dirty="0">
                <a:solidFill>
                  <a:srgbClr val="143173"/>
                </a:solidFill>
                <a:latin typeface="Arial" panose="020B0604020202020204" pitchFamily="34" charset="0"/>
                <a:cs typeface="Arial" panose="020B0604020202020204" pitchFamily="34" charset="0"/>
              </a:rPr>
              <a:t>may evoke conceptual conflicts. Moreover, any contractual inconsistency of provided services could induce an anomaly or incidents. However, the problem of which entity is the data controller and which one is the data processor, stays open at an international </a:t>
            </a:r>
            <a:r>
              <a:rPr lang="en-US" sz="1700" dirty="0" smtClean="0">
                <a:solidFill>
                  <a:srgbClr val="143173"/>
                </a:solidFill>
                <a:latin typeface="Arial" panose="020B0604020202020204" pitchFamily="34" charset="0"/>
                <a:cs typeface="Arial" panose="020B0604020202020204" pitchFamily="34" charset="0"/>
              </a:rPr>
              <a:t>scale.</a:t>
            </a:r>
            <a:endParaRPr lang="en-US" sz="1700" dirty="0">
              <a:solidFill>
                <a:srgbClr val="143173"/>
              </a:solidFill>
              <a:latin typeface="Arial" panose="020B0604020202020204" pitchFamily="34" charset="0"/>
              <a:cs typeface="Arial" panose="020B0604020202020204" pitchFamily="34" charset="0"/>
            </a:endParaRPr>
          </a:p>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Cloud Provider viability: </a:t>
            </a:r>
            <a:r>
              <a:rPr lang="en-US" sz="1700" dirty="0" smtClean="0">
                <a:solidFill>
                  <a:srgbClr val="143173"/>
                </a:solidFill>
                <a:latin typeface="Arial" panose="020B0604020202020204" pitchFamily="34" charset="0"/>
                <a:cs typeface="Arial" panose="020B0604020202020204" pitchFamily="34" charset="0"/>
              </a:rPr>
              <a:t>Since CSP are relatively new to the business, there are questions about provider viability and commitment. This concern deepens when a provider requires tenants to use proprietary interfaces leading to CSU lock-in.</a:t>
            </a:r>
          </a:p>
          <a:p>
            <a:pPr marL="285750" indent="-285750" defTabSz="614363">
              <a:spcBef>
                <a:spcPts val="1200"/>
              </a:spcBef>
              <a:buFont typeface="Arial" panose="020B0604020202020204" pitchFamily="34" charset="0"/>
              <a:buChar char="•"/>
            </a:pPr>
            <a:r>
              <a:rPr lang="en-US" sz="1700" b="1" dirty="0">
                <a:solidFill>
                  <a:srgbClr val="143173"/>
                </a:solidFill>
                <a:latin typeface="Arial" panose="020B0604020202020204" pitchFamily="34" charset="0"/>
                <a:cs typeface="Arial" panose="020B0604020202020204" pitchFamily="34" charset="0"/>
              </a:rPr>
              <a:t>Transparency:</a:t>
            </a:r>
            <a:r>
              <a:rPr lang="en-US" sz="1700" dirty="0">
                <a:solidFill>
                  <a:srgbClr val="143173"/>
                </a:solidFill>
                <a:latin typeface="Arial" panose="020B0604020202020204" pitchFamily="34" charset="0"/>
                <a:cs typeface="Arial" panose="020B0604020202020204" pitchFamily="34" charset="0"/>
              </a:rPr>
              <a:t> CSP does not expose details of their internal policy or technology implementation. CSUs require some transparency by providers as to provide cloud security, privacy, and how incidents are managed.</a:t>
            </a:r>
          </a:p>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Business Continuity:</a:t>
            </a:r>
            <a:r>
              <a:rPr lang="en-US" sz="1700" dirty="0" smtClean="0">
                <a:solidFill>
                  <a:srgbClr val="143173"/>
                </a:solidFill>
                <a:latin typeface="Arial" panose="020B0604020202020204" pitchFamily="34" charset="0"/>
                <a:cs typeface="Arial" panose="020B0604020202020204" pitchFamily="34" charset="0"/>
              </a:rPr>
              <a:t> CSUs require confidence that their operations and services will continue if the CSP production environment is subject to a disaster.</a:t>
            </a:r>
          </a:p>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Security Incidents:</a:t>
            </a:r>
            <a:r>
              <a:rPr lang="en-US" sz="1700" dirty="0" smtClean="0">
                <a:solidFill>
                  <a:srgbClr val="143173"/>
                </a:solidFill>
                <a:latin typeface="Arial" panose="020B0604020202020204" pitchFamily="34" charset="0"/>
                <a:cs typeface="Arial" panose="020B0604020202020204" pitchFamily="34" charset="0"/>
              </a:rPr>
              <a:t> CSUs need to be appropriately informed by the CSP when an incident occurs. CSUs may require provider support to respond to audit or assessment findings. </a:t>
            </a:r>
          </a:p>
        </p:txBody>
      </p:sp>
      <p:sp>
        <p:nvSpPr>
          <p:cNvPr id="5"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Tree>
    <p:extLst>
      <p:ext uri="{BB962C8B-B14F-4D97-AF65-F5344CB8AC3E}">
        <p14:creationId xmlns:p14="http://schemas.microsoft.com/office/powerpoint/2010/main" val="142986966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11</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Cloud security concerns and risk issues (2/3)</a:t>
            </a:r>
            <a:endParaRPr lang="en-US" sz="2200" dirty="0">
              <a:solidFill>
                <a:srgbClr val="143173"/>
              </a:solidFill>
              <a:latin typeface="Arial" panose="020B0604020202020204" pitchFamily="34" charset="0"/>
              <a:cs typeface="Arial" panose="020B0604020202020204" pitchFamily="34" charset="0"/>
            </a:endParaRPr>
          </a:p>
        </p:txBody>
      </p:sp>
      <p:sp>
        <p:nvSpPr>
          <p:cNvPr id="6" name="Text Box 25"/>
          <p:cNvSpPr txBox="1">
            <a:spLocks noChangeArrowheads="1"/>
          </p:cNvSpPr>
          <p:nvPr/>
        </p:nvSpPr>
        <p:spPr bwMode="auto">
          <a:xfrm>
            <a:off x="514349" y="846866"/>
            <a:ext cx="8378131" cy="4832092"/>
          </a:xfrm>
          <a:prstGeom prst="rect">
            <a:avLst/>
          </a:prstGeom>
          <a:noFill/>
          <a:ln w="9525">
            <a:noFill/>
            <a:miter lim="800000"/>
            <a:headEnd/>
            <a:tailEnd/>
          </a:ln>
          <a:effectLst/>
        </p:spPr>
        <p:txBody>
          <a:bodyPr wrap="square">
            <a:spAutoFit/>
          </a:bodyPr>
          <a:lstStyle/>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Loss of physical </a:t>
            </a:r>
            <a:r>
              <a:rPr lang="en-US" sz="1700" b="1" dirty="0">
                <a:solidFill>
                  <a:srgbClr val="143173"/>
                </a:solidFill>
                <a:latin typeface="Arial" panose="020B0604020202020204" pitchFamily="34" charset="0"/>
                <a:cs typeface="Arial" panose="020B0604020202020204" pitchFamily="34" charset="0"/>
              </a:rPr>
              <a:t>c</a:t>
            </a:r>
            <a:r>
              <a:rPr lang="en-US" sz="1700" b="1" dirty="0" smtClean="0">
                <a:solidFill>
                  <a:srgbClr val="143173"/>
                </a:solidFill>
                <a:latin typeface="Arial" panose="020B0604020202020204" pitchFamily="34" charset="0"/>
                <a:cs typeface="Arial" panose="020B0604020202020204" pitchFamily="34" charset="0"/>
              </a:rPr>
              <a:t>ontrol:</a:t>
            </a:r>
            <a:r>
              <a:rPr lang="en-US" sz="1700" dirty="0" smtClean="0">
                <a:solidFill>
                  <a:srgbClr val="143173"/>
                </a:solidFill>
                <a:latin typeface="Arial" panose="020B0604020202020204" pitchFamily="34" charset="0"/>
                <a:cs typeface="Arial" panose="020B0604020202020204" pitchFamily="34" charset="0"/>
              </a:rPr>
              <a:t> Since CSU lose physical control over their data and applications, this results in a range of concerns (Privacy and Data &amp; Control over Data)</a:t>
            </a:r>
          </a:p>
          <a:p>
            <a:pPr marL="285750" indent="-285750" defTabSz="614363">
              <a:spcBef>
                <a:spcPts val="1200"/>
              </a:spcBef>
              <a:buFont typeface="Arial" panose="020B0604020202020204" pitchFamily="34" charset="0"/>
              <a:buChar char="•"/>
            </a:pPr>
            <a:r>
              <a:rPr lang="en-US" sz="1700" b="1" dirty="0">
                <a:solidFill>
                  <a:srgbClr val="143173"/>
                </a:solidFill>
                <a:latin typeface="Arial" panose="020B0604020202020204" pitchFamily="34" charset="0"/>
                <a:cs typeface="Arial" panose="020B0604020202020204" pitchFamily="34" charset="0"/>
              </a:rPr>
              <a:t>Network availability: </a:t>
            </a:r>
            <a:r>
              <a:rPr lang="en-US" sz="1700" dirty="0">
                <a:solidFill>
                  <a:srgbClr val="143173"/>
                </a:solidFill>
                <a:latin typeface="Arial" panose="020B0604020202020204" pitchFamily="34" charset="0"/>
                <a:cs typeface="Arial" panose="020B0604020202020204" pitchFamily="34" charset="0"/>
              </a:rPr>
              <a:t>The value of cloud computing can only be realized when your network connectivity and bandwidth meet your minimum needs: The cloud must be available whenever you need it. If it is not, then the consequences are no different than a denial-of-service situation.</a:t>
            </a:r>
          </a:p>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New </a:t>
            </a:r>
            <a:r>
              <a:rPr lang="en-US" sz="1700" b="1" dirty="0">
                <a:solidFill>
                  <a:srgbClr val="143173"/>
                </a:solidFill>
                <a:latin typeface="Arial" panose="020B0604020202020204" pitchFamily="34" charset="0"/>
                <a:cs typeface="Arial" panose="020B0604020202020204" pitchFamily="34" charset="0"/>
              </a:rPr>
              <a:t>r</a:t>
            </a:r>
            <a:r>
              <a:rPr lang="en-US" sz="1700" b="1" dirty="0" smtClean="0">
                <a:solidFill>
                  <a:srgbClr val="143173"/>
                </a:solidFill>
                <a:latin typeface="Arial" panose="020B0604020202020204" pitchFamily="34" charset="0"/>
                <a:cs typeface="Arial" panose="020B0604020202020204" pitchFamily="34" charset="0"/>
              </a:rPr>
              <a:t>isks, new </a:t>
            </a:r>
            <a:r>
              <a:rPr lang="en-US" sz="1700" b="1" dirty="0">
                <a:solidFill>
                  <a:srgbClr val="143173"/>
                </a:solidFill>
                <a:latin typeface="Arial" panose="020B0604020202020204" pitchFamily="34" charset="0"/>
                <a:cs typeface="Arial" panose="020B0604020202020204" pitchFamily="34" charset="0"/>
              </a:rPr>
              <a:t>v</a:t>
            </a:r>
            <a:r>
              <a:rPr lang="en-US" sz="1700" b="1" dirty="0" smtClean="0">
                <a:solidFill>
                  <a:srgbClr val="143173"/>
                </a:solidFill>
                <a:latin typeface="Arial" panose="020B0604020202020204" pitchFamily="34" charset="0"/>
                <a:cs typeface="Arial" panose="020B0604020202020204" pitchFamily="34" charset="0"/>
              </a:rPr>
              <a:t>ulnerabilities: </a:t>
            </a:r>
            <a:r>
              <a:rPr lang="en-US" sz="1700" dirty="0" smtClean="0">
                <a:solidFill>
                  <a:srgbClr val="143173"/>
                </a:solidFill>
                <a:latin typeface="Arial" panose="020B0604020202020204" pitchFamily="34" charset="0"/>
                <a:cs typeface="Arial" panose="020B0604020202020204" pitchFamily="34" charset="0"/>
              </a:rPr>
              <a:t>There is some concern that cloud computing brings new classes of risks and vulnerabilities. Although all software, hardware, and networking equipment are subject to unearthing of new vulnerabilities.</a:t>
            </a:r>
          </a:p>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Legal and Regulatory Compliance:</a:t>
            </a:r>
            <a:r>
              <a:rPr lang="en-US" sz="1700" dirty="0" smtClean="0">
                <a:solidFill>
                  <a:srgbClr val="143173"/>
                </a:solidFill>
                <a:latin typeface="Arial" panose="020B0604020202020204" pitchFamily="34" charset="0"/>
                <a:cs typeface="Arial" panose="020B0604020202020204" pitchFamily="34" charset="0"/>
              </a:rPr>
              <a:t> It may be difficult or unrealistic to utilize public clouds if the data you need to process is subject to legal restrictions or regulatory compliance. </a:t>
            </a:r>
          </a:p>
          <a:p>
            <a:pPr marL="285750" indent="-285750" defTabSz="614363">
              <a:spcBef>
                <a:spcPts val="1200"/>
              </a:spcBef>
              <a:buFont typeface="Arial" panose="020B0604020202020204" pitchFamily="34" charset="0"/>
              <a:buChar char="•"/>
            </a:pPr>
            <a:endParaRPr lang="en-US" sz="1700" dirty="0" smtClean="0">
              <a:solidFill>
                <a:srgbClr val="143173"/>
              </a:solidFill>
              <a:latin typeface="Arial" panose="020B0604020202020204" pitchFamily="34" charset="0"/>
              <a:cs typeface="Arial" panose="020B0604020202020204" pitchFamily="34" charset="0"/>
            </a:endParaRPr>
          </a:p>
          <a:p>
            <a:pPr algn="ctr" defTabSz="614363">
              <a:spcBef>
                <a:spcPts val="1200"/>
              </a:spcBef>
            </a:pPr>
            <a:r>
              <a:rPr lang="en-US" sz="2000" b="1" dirty="0" smtClean="0">
                <a:solidFill>
                  <a:srgbClr val="143173"/>
                </a:solidFill>
                <a:latin typeface="Arial" panose="020B0604020202020204" pitchFamily="34" charset="0"/>
                <a:cs typeface="Arial" panose="020B0604020202020204" pitchFamily="34" charset="0"/>
                <a:sym typeface="Wingdings" panose="05000000000000000000" pitchFamily="2" charset="2"/>
              </a:rPr>
              <a:t>Main concern  CSU </a:t>
            </a:r>
            <a:r>
              <a:rPr lang="en-US" sz="2000" b="1" dirty="0" smtClean="0">
                <a:solidFill>
                  <a:srgbClr val="143173"/>
                </a:solidFill>
                <a:latin typeface="Arial" panose="020B0604020202020204" pitchFamily="34" charset="0"/>
                <a:cs typeface="Arial" panose="020B0604020202020204" pitchFamily="34" charset="0"/>
              </a:rPr>
              <a:t>must delegate </a:t>
            </a:r>
            <a:r>
              <a:rPr lang="en-US" sz="2000" b="1" dirty="0">
                <a:solidFill>
                  <a:srgbClr val="00A1DA"/>
                </a:solidFill>
                <a:latin typeface="Arial" panose="020B0604020202020204" pitchFamily="34" charset="0"/>
                <a:cs typeface="Arial" panose="020B0604020202020204" pitchFamily="34" charset="0"/>
              </a:rPr>
              <a:t>C</a:t>
            </a:r>
            <a:r>
              <a:rPr lang="en-US" sz="2000" b="1" dirty="0" smtClean="0">
                <a:solidFill>
                  <a:srgbClr val="00A1DA"/>
                </a:solidFill>
                <a:latin typeface="Arial" panose="020B0604020202020204" pitchFamily="34" charset="0"/>
                <a:cs typeface="Arial" panose="020B0604020202020204" pitchFamily="34" charset="0"/>
              </a:rPr>
              <a:t>ontrol</a:t>
            </a:r>
            <a:r>
              <a:rPr lang="en-US" sz="2000" b="1" dirty="0" smtClean="0">
                <a:solidFill>
                  <a:srgbClr val="143173"/>
                </a:solidFill>
                <a:latin typeface="Arial" panose="020B0604020202020204" pitchFamily="34" charset="0"/>
                <a:cs typeface="Arial" panose="020B0604020202020204" pitchFamily="34" charset="0"/>
              </a:rPr>
              <a:t> and </a:t>
            </a:r>
            <a:r>
              <a:rPr lang="en-US" sz="2000" b="1" dirty="0">
                <a:solidFill>
                  <a:srgbClr val="00A1DA"/>
                </a:solidFill>
                <a:latin typeface="Arial" panose="020B0604020202020204" pitchFamily="34" charset="0"/>
                <a:cs typeface="Arial" panose="020B0604020202020204" pitchFamily="34" charset="0"/>
              </a:rPr>
              <a:t>V</a:t>
            </a:r>
            <a:r>
              <a:rPr lang="en-US" sz="2000" b="1" dirty="0" smtClean="0">
                <a:solidFill>
                  <a:srgbClr val="00A1DA"/>
                </a:solidFill>
                <a:latin typeface="Arial" panose="020B0604020202020204" pitchFamily="34" charset="0"/>
                <a:cs typeface="Arial" panose="020B0604020202020204" pitchFamily="34" charset="0"/>
              </a:rPr>
              <a:t>isibility</a:t>
            </a:r>
            <a:r>
              <a:rPr lang="en-US" sz="2000" b="1" dirty="0" smtClean="0">
                <a:solidFill>
                  <a:srgbClr val="143173"/>
                </a:solidFill>
                <a:latin typeface="Arial" panose="020B0604020202020204" pitchFamily="34" charset="0"/>
                <a:cs typeface="Arial" panose="020B0604020202020204" pitchFamily="34" charset="0"/>
              </a:rPr>
              <a:t> to CSP.</a:t>
            </a:r>
          </a:p>
        </p:txBody>
      </p:sp>
      <p:sp>
        <p:nvSpPr>
          <p:cNvPr id="5"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Tree>
    <p:extLst>
      <p:ext uri="{BB962C8B-B14F-4D97-AF65-F5344CB8AC3E}">
        <p14:creationId xmlns:p14="http://schemas.microsoft.com/office/powerpoint/2010/main" val="66184265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12</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Cloud security concerns and risk issues (3/3)</a:t>
            </a:r>
          </a:p>
        </p:txBody>
      </p:sp>
      <p:sp>
        <p:nvSpPr>
          <p:cNvPr id="6" name="Text Box 25"/>
          <p:cNvSpPr txBox="1">
            <a:spLocks noChangeArrowheads="1"/>
          </p:cNvSpPr>
          <p:nvPr/>
        </p:nvSpPr>
        <p:spPr bwMode="auto">
          <a:xfrm>
            <a:off x="514349" y="1052736"/>
            <a:ext cx="3697289" cy="3062377"/>
          </a:xfrm>
          <a:prstGeom prst="rect">
            <a:avLst/>
          </a:prstGeom>
          <a:noFill/>
          <a:ln w="9525">
            <a:noFill/>
            <a:miter lim="800000"/>
            <a:headEnd/>
            <a:tailEnd/>
          </a:ln>
          <a:effectLst/>
        </p:spPr>
        <p:txBody>
          <a:bodyPr wrap="square">
            <a:spAutoFit/>
          </a:bodyPr>
          <a:lstStyle/>
          <a:p>
            <a:pPr defTabSz="614363">
              <a:spcBef>
                <a:spcPts val="1200"/>
              </a:spcBef>
            </a:pPr>
            <a:r>
              <a:rPr lang="en-US" sz="1700" b="1" dirty="0" smtClean="0">
                <a:solidFill>
                  <a:srgbClr val="143173"/>
                </a:solidFill>
                <a:latin typeface="Arial" panose="020B0604020202020204" pitchFamily="34" charset="0"/>
                <a:cs typeface="Arial" panose="020B0604020202020204" pitchFamily="34" charset="0"/>
              </a:rPr>
              <a:t>Threats for CSU</a:t>
            </a:r>
          </a:p>
          <a:p>
            <a:pPr marL="742950" lvl="1" indent="-285750" defTabSz="614363">
              <a:spcBef>
                <a:spcPts val="1200"/>
              </a:spcBef>
              <a:buFont typeface="Arial" panose="020B0604020202020204" pitchFamily="34" charset="0"/>
              <a:buChar char="-"/>
            </a:pPr>
            <a:r>
              <a:rPr lang="en-US" sz="1700" dirty="0">
                <a:solidFill>
                  <a:srgbClr val="143173"/>
                </a:solidFill>
                <a:latin typeface="Arial" panose="020B0604020202020204" pitchFamily="34" charset="0"/>
                <a:cs typeface="Arial" panose="020B0604020202020204" pitchFamily="34" charset="0"/>
              </a:rPr>
              <a:t>Responsibility ambiguity</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Loss </a:t>
            </a:r>
            <a:r>
              <a:rPr lang="en-US" sz="1700" dirty="0">
                <a:solidFill>
                  <a:srgbClr val="143173"/>
                </a:solidFill>
                <a:latin typeface="Arial" panose="020B0604020202020204" pitchFamily="34" charset="0"/>
                <a:cs typeface="Arial" panose="020B0604020202020204" pitchFamily="34" charset="0"/>
              </a:rPr>
              <a:t>of governance</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Loss </a:t>
            </a:r>
            <a:r>
              <a:rPr lang="en-US" sz="1700" dirty="0">
                <a:solidFill>
                  <a:srgbClr val="143173"/>
                </a:solidFill>
                <a:latin typeface="Arial" panose="020B0604020202020204" pitchFamily="34" charset="0"/>
                <a:cs typeface="Arial" panose="020B0604020202020204" pitchFamily="34" charset="0"/>
              </a:rPr>
              <a:t>of trust</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CSP </a:t>
            </a:r>
            <a:r>
              <a:rPr lang="en-US" sz="1700" dirty="0">
                <a:solidFill>
                  <a:srgbClr val="143173"/>
                </a:solidFill>
                <a:latin typeface="Arial" panose="020B0604020202020204" pitchFamily="34" charset="0"/>
                <a:cs typeface="Arial" panose="020B0604020202020204" pitchFamily="34" charset="0"/>
              </a:rPr>
              <a:t>lock-in</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Insecure </a:t>
            </a:r>
            <a:r>
              <a:rPr lang="en-US" sz="1700" dirty="0">
                <a:solidFill>
                  <a:srgbClr val="143173"/>
                </a:solidFill>
                <a:latin typeface="Arial" panose="020B0604020202020204" pitchFamily="34" charset="0"/>
                <a:cs typeface="Arial" panose="020B0604020202020204" pitchFamily="34" charset="0"/>
              </a:rPr>
              <a:t>customer access</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Lack </a:t>
            </a:r>
            <a:r>
              <a:rPr lang="en-US" sz="1700" dirty="0">
                <a:solidFill>
                  <a:srgbClr val="143173"/>
                </a:solidFill>
                <a:latin typeface="Arial" panose="020B0604020202020204" pitchFamily="34" charset="0"/>
                <a:cs typeface="Arial" panose="020B0604020202020204" pitchFamily="34" charset="0"/>
              </a:rPr>
              <a:t>of information/asset management</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Data </a:t>
            </a:r>
            <a:r>
              <a:rPr lang="en-US" sz="1700" dirty="0">
                <a:solidFill>
                  <a:srgbClr val="143173"/>
                </a:solidFill>
                <a:latin typeface="Arial" panose="020B0604020202020204" pitchFamily="34" charset="0"/>
                <a:cs typeface="Arial" panose="020B0604020202020204" pitchFamily="34" charset="0"/>
              </a:rPr>
              <a:t>loss and </a:t>
            </a:r>
            <a:r>
              <a:rPr lang="en-US" sz="1700" dirty="0" smtClean="0">
                <a:solidFill>
                  <a:srgbClr val="143173"/>
                </a:solidFill>
                <a:latin typeface="Arial" panose="020B0604020202020204" pitchFamily="34" charset="0"/>
                <a:cs typeface="Arial" panose="020B0604020202020204" pitchFamily="34" charset="0"/>
              </a:rPr>
              <a:t>leakage</a:t>
            </a:r>
          </a:p>
        </p:txBody>
      </p:sp>
      <p:sp>
        <p:nvSpPr>
          <p:cNvPr id="5"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
        <p:nvSpPr>
          <p:cNvPr id="7" name="Text Box 25"/>
          <p:cNvSpPr txBox="1">
            <a:spLocks noChangeArrowheads="1"/>
          </p:cNvSpPr>
          <p:nvPr/>
        </p:nvSpPr>
        <p:spPr bwMode="auto">
          <a:xfrm>
            <a:off x="4499992" y="1052736"/>
            <a:ext cx="3888432" cy="4832092"/>
          </a:xfrm>
          <a:prstGeom prst="rect">
            <a:avLst/>
          </a:prstGeom>
          <a:noFill/>
          <a:ln w="9525">
            <a:noFill/>
            <a:miter lim="800000"/>
            <a:headEnd/>
            <a:tailEnd/>
          </a:ln>
          <a:effectLst/>
        </p:spPr>
        <p:txBody>
          <a:bodyPr wrap="square">
            <a:spAutoFit/>
          </a:bodyPr>
          <a:lstStyle/>
          <a:p>
            <a:pPr defTabSz="614363">
              <a:spcBef>
                <a:spcPts val="1200"/>
              </a:spcBef>
            </a:pPr>
            <a:r>
              <a:rPr lang="en-US" sz="1700" b="1" dirty="0" smtClean="0">
                <a:solidFill>
                  <a:srgbClr val="143173"/>
                </a:solidFill>
                <a:latin typeface="Arial" panose="020B0604020202020204" pitchFamily="34" charset="0"/>
                <a:cs typeface="Arial" panose="020B0604020202020204" pitchFamily="34" charset="0"/>
              </a:rPr>
              <a:t>Threats for CSP</a:t>
            </a:r>
          </a:p>
          <a:p>
            <a:pPr marL="742950" lvl="1"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Responsibility </a:t>
            </a:r>
            <a:r>
              <a:rPr lang="en-US" sz="1700" dirty="0">
                <a:solidFill>
                  <a:srgbClr val="143173"/>
                </a:solidFill>
                <a:latin typeface="Arial" panose="020B0604020202020204" pitchFamily="34" charset="0"/>
                <a:cs typeface="Arial" panose="020B0604020202020204" pitchFamily="34" charset="0"/>
              </a:rPr>
              <a:t>ambiguity</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Protection </a:t>
            </a:r>
            <a:r>
              <a:rPr lang="en-US" sz="1700" dirty="0">
                <a:solidFill>
                  <a:srgbClr val="143173"/>
                </a:solidFill>
                <a:latin typeface="Arial" panose="020B0604020202020204" pitchFamily="34" charset="0"/>
                <a:cs typeface="Arial" panose="020B0604020202020204" pitchFamily="34" charset="0"/>
              </a:rPr>
              <a:t>inconsistency</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Evolutional </a:t>
            </a:r>
            <a:r>
              <a:rPr lang="en-US" sz="1700" dirty="0">
                <a:solidFill>
                  <a:srgbClr val="143173"/>
                </a:solidFill>
                <a:latin typeface="Arial" panose="020B0604020202020204" pitchFamily="34" charset="0"/>
                <a:cs typeface="Arial" panose="020B0604020202020204" pitchFamily="34" charset="0"/>
              </a:rPr>
              <a:t>risks</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Business </a:t>
            </a:r>
            <a:r>
              <a:rPr lang="en-US" sz="1700" dirty="0">
                <a:solidFill>
                  <a:srgbClr val="143173"/>
                </a:solidFill>
                <a:latin typeface="Arial" panose="020B0604020202020204" pitchFamily="34" charset="0"/>
                <a:cs typeface="Arial" panose="020B0604020202020204" pitchFamily="34" charset="0"/>
              </a:rPr>
              <a:t>discontinuity</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Supplier </a:t>
            </a:r>
            <a:r>
              <a:rPr lang="en-US" sz="1700" dirty="0">
                <a:solidFill>
                  <a:srgbClr val="143173"/>
                </a:solidFill>
                <a:latin typeface="Arial" panose="020B0604020202020204" pitchFamily="34" charset="0"/>
                <a:cs typeface="Arial" panose="020B0604020202020204" pitchFamily="34" charset="0"/>
              </a:rPr>
              <a:t>lock-in</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License </a:t>
            </a:r>
            <a:r>
              <a:rPr lang="en-US" sz="1700" dirty="0">
                <a:solidFill>
                  <a:srgbClr val="143173"/>
                </a:solidFill>
                <a:latin typeface="Arial" panose="020B0604020202020204" pitchFamily="34" charset="0"/>
                <a:cs typeface="Arial" panose="020B0604020202020204" pitchFamily="34" charset="0"/>
              </a:rPr>
              <a:t>risks</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Bylaw </a:t>
            </a:r>
            <a:r>
              <a:rPr lang="en-US" sz="1700" dirty="0">
                <a:solidFill>
                  <a:srgbClr val="143173"/>
                </a:solidFill>
                <a:latin typeface="Arial" panose="020B0604020202020204" pitchFamily="34" charset="0"/>
                <a:cs typeface="Arial" panose="020B0604020202020204" pitchFamily="34" charset="0"/>
              </a:rPr>
              <a:t>conflict</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Bad </a:t>
            </a:r>
            <a:r>
              <a:rPr lang="en-US" sz="1700" dirty="0">
                <a:solidFill>
                  <a:srgbClr val="143173"/>
                </a:solidFill>
                <a:latin typeface="Arial" panose="020B0604020202020204" pitchFamily="34" charset="0"/>
                <a:cs typeface="Arial" panose="020B0604020202020204" pitchFamily="34" charset="0"/>
              </a:rPr>
              <a:t>integration</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Insecure </a:t>
            </a:r>
            <a:r>
              <a:rPr lang="en-US" sz="1700" dirty="0">
                <a:solidFill>
                  <a:srgbClr val="143173"/>
                </a:solidFill>
                <a:latin typeface="Arial" panose="020B0604020202020204" pitchFamily="34" charset="0"/>
                <a:cs typeface="Arial" panose="020B0604020202020204" pitchFamily="34" charset="0"/>
              </a:rPr>
              <a:t>administration API</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Shared </a:t>
            </a:r>
            <a:r>
              <a:rPr lang="en-US" sz="1700" dirty="0">
                <a:solidFill>
                  <a:srgbClr val="143173"/>
                </a:solidFill>
                <a:latin typeface="Arial" panose="020B0604020202020204" pitchFamily="34" charset="0"/>
                <a:cs typeface="Arial" panose="020B0604020202020204" pitchFamily="34" charset="0"/>
              </a:rPr>
              <a:t>environment</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Hypervisor </a:t>
            </a:r>
            <a:r>
              <a:rPr lang="en-US" sz="1700" dirty="0">
                <a:solidFill>
                  <a:srgbClr val="143173"/>
                </a:solidFill>
                <a:latin typeface="Arial" panose="020B0604020202020204" pitchFamily="34" charset="0"/>
                <a:cs typeface="Arial" panose="020B0604020202020204" pitchFamily="34" charset="0"/>
              </a:rPr>
              <a:t>isolation failure</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Data </a:t>
            </a:r>
            <a:r>
              <a:rPr lang="en-US" sz="1700" dirty="0">
                <a:solidFill>
                  <a:srgbClr val="143173"/>
                </a:solidFill>
                <a:latin typeface="Arial" panose="020B0604020202020204" pitchFamily="34" charset="0"/>
                <a:cs typeface="Arial" panose="020B0604020202020204" pitchFamily="34" charset="0"/>
              </a:rPr>
              <a:t>unreliability</a:t>
            </a:r>
          </a:p>
          <a:p>
            <a:pPr marL="742950" lvl="1" indent="-285750" defTabSz="614363">
              <a:spcBef>
                <a:spcPts val="6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Abuse </a:t>
            </a:r>
            <a:r>
              <a:rPr lang="en-US" sz="1700" dirty="0">
                <a:solidFill>
                  <a:srgbClr val="143173"/>
                </a:solidFill>
                <a:latin typeface="Arial" panose="020B0604020202020204" pitchFamily="34" charset="0"/>
                <a:cs typeface="Arial" panose="020B0604020202020204" pitchFamily="34" charset="0"/>
              </a:rPr>
              <a:t>right of </a:t>
            </a:r>
            <a:r>
              <a:rPr lang="en-US" sz="1700" dirty="0" smtClean="0">
                <a:solidFill>
                  <a:srgbClr val="143173"/>
                </a:solidFill>
                <a:latin typeface="Arial" panose="020B0604020202020204" pitchFamily="34" charset="0"/>
                <a:cs typeface="Arial" panose="020B0604020202020204" pitchFamily="34" charset="0"/>
              </a:rPr>
              <a:t>CSP</a:t>
            </a:r>
          </a:p>
        </p:txBody>
      </p:sp>
    </p:spTree>
    <p:extLst>
      <p:ext uri="{BB962C8B-B14F-4D97-AF65-F5344CB8AC3E}">
        <p14:creationId xmlns:p14="http://schemas.microsoft.com/office/powerpoint/2010/main" val="242757958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13</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Cloud security requirements (1/7)</a:t>
            </a:r>
          </a:p>
          <a:p>
            <a:r>
              <a:rPr lang="en-US" b="0" dirty="0" smtClean="0">
                <a:solidFill>
                  <a:srgbClr val="143173"/>
                </a:solidFill>
                <a:latin typeface="Arial" panose="020B0604020202020204" pitchFamily="34" charset="0"/>
                <a:cs typeface="Arial" panose="020B0604020202020204" pitchFamily="34" charset="0"/>
              </a:rPr>
              <a:t>Physical security</a:t>
            </a:r>
            <a:endParaRPr lang="en-US" b="0" dirty="0">
              <a:solidFill>
                <a:srgbClr val="143173"/>
              </a:solidFill>
              <a:latin typeface="Arial" panose="020B0604020202020204" pitchFamily="34" charset="0"/>
              <a:cs typeface="Arial" panose="020B0604020202020204" pitchFamily="34" charset="0"/>
            </a:endParaRPr>
          </a:p>
        </p:txBody>
      </p:sp>
      <p:sp>
        <p:nvSpPr>
          <p:cNvPr id="15"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
        <p:nvSpPr>
          <p:cNvPr id="10" name="Text Box 25"/>
          <p:cNvSpPr txBox="1">
            <a:spLocks noChangeArrowheads="1"/>
          </p:cNvSpPr>
          <p:nvPr/>
        </p:nvSpPr>
        <p:spPr bwMode="auto">
          <a:xfrm>
            <a:off x="440083" y="1052736"/>
            <a:ext cx="8378131" cy="4678204"/>
          </a:xfrm>
          <a:prstGeom prst="rect">
            <a:avLst/>
          </a:prstGeom>
          <a:noFill/>
          <a:ln w="9525">
            <a:noFill/>
            <a:miter lim="800000"/>
            <a:headEnd/>
            <a:tailEnd/>
          </a:ln>
          <a:effectLst/>
        </p:spPr>
        <p:txBody>
          <a:bodyPr wrap="square">
            <a:spAutoFit/>
          </a:bodyPr>
          <a:lstStyle/>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Data Center Facilities</a:t>
            </a:r>
          </a:p>
          <a:p>
            <a:pPr marL="266700" defTabSz="614363">
              <a:spcBef>
                <a:spcPts val="1200"/>
              </a:spcBef>
            </a:pPr>
            <a:r>
              <a:rPr lang="en-US" sz="1700" dirty="0" smtClean="0">
                <a:solidFill>
                  <a:srgbClr val="143173"/>
                </a:solidFill>
                <a:latin typeface="Arial" panose="020B0604020202020204" pitchFamily="34" charset="0"/>
                <a:cs typeface="Arial" panose="020B0604020202020204" pitchFamily="34" charset="0"/>
              </a:rPr>
              <a:t>CSP are generally aware to secure their Data Center and to improve the availability of deployed facilities according to the related standards and best practices (ANSI/TIA-942). The site design and the facilities infrastructure (Building, Power, cooling…) can be certified from the Uptime Institute (TIER Classification).</a:t>
            </a:r>
          </a:p>
          <a:p>
            <a:pPr marL="266700" indent="-26670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Physical access control and traceability</a:t>
            </a:r>
          </a:p>
          <a:p>
            <a:pPr marL="266700" defTabSz="614363">
              <a:spcBef>
                <a:spcPts val="1200"/>
              </a:spcBef>
            </a:pPr>
            <a:r>
              <a:rPr lang="en-US" sz="1700" dirty="0" smtClean="0">
                <a:solidFill>
                  <a:srgbClr val="143173"/>
                </a:solidFill>
                <a:latin typeface="Arial" panose="020B0604020202020204" pitchFamily="34" charset="0"/>
                <a:cs typeface="Arial" panose="020B0604020202020204" pitchFamily="34" charset="0"/>
              </a:rPr>
              <a:t>The access control is the critical </a:t>
            </a:r>
            <a:r>
              <a:rPr lang="en-US" sz="1700" dirty="0">
                <a:solidFill>
                  <a:srgbClr val="143173"/>
                </a:solidFill>
                <a:latin typeface="Arial" panose="020B0604020202020204" pitchFamily="34" charset="0"/>
                <a:cs typeface="Arial" panose="020B0604020202020204" pitchFamily="34" charset="0"/>
              </a:rPr>
              <a:t>physical </a:t>
            </a:r>
            <a:r>
              <a:rPr lang="en-US" sz="1700" dirty="0" smtClean="0">
                <a:solidFill>
                  <a:srgbClr val="143173"/>
                </a:solidFill>
                <a:latin typeface="Arial" panose="020B0604020202020204" pitchFamily="34" charset="0"/>
                <a:cs typeface="Arial" panose="020B0604020202020204" pitchFamily="34" charset="0"/>
              </a:rPr>
              <a:t>security issue. CSU need to be sure that that good access practices </a:t>
            </a:r>
            <a:r>
              <a:rPr lang="en-US" sz="1700" dirty="0">
                <a:solidFill>
                  <a:srgbClr val="143173"/>
                </a:solidFill>
                <a:latin typeface="Arial" panose="020B0604020202020204" pitchFamily="34" charset="0"/>
                <a:cs typeface="Arial" panose="020B0604020202020204" pitchFamily="34" charset="0"/>
              </a:rPr>
              <a:t>are implemented in the service provider </a:t>
            </a:r>
            <a:r>
              <a:rPr lang="en-US" sz="1700" dirty="0" smtClean="0">
                <a:solidFill>
                  <a:srgbClr val="143173"/>
                </a:solidFill>
                <a:latin typeface="Arial" panose="020B0604020202020204" pitchFamily="34" charset="0"/>
                <a:cs typeface="Arial" panose="020B0604020202020204" pitchFamily="34" charset="0"/>
              </a:rPr>
              <a:t>Data Center.</a:t>
            </a:r>
          </a:p>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Hardware redundancy</a:t>
            </a:r>
            <a:endParaRPr lang="en-US" sz="1700" b="1" dirty="0">
              <a:solidFill>
                <a:srgbClr val="143173"/>
              </a:solidFill>
              <a:latin typeface="Arial" panose="020B0604020202020204" pitchFamily="34" charset="0"/>
              <a:cs typeface="Arial" panose="020B0604020202020204" pitchFamily="34" charset="0"/>
            </a:endParaRPr>
          </a:p>
          <a:p>
            <a:pPr marL="266700" defTabSz="614363">
              <a:spcBef>
                <a:spcPts val="1200"/>
              </a:spcBef>
            </a:pPr>
            <a:r>
              <a:rPr lang="en-US" sz="1700" dirty="0">
                <a:solidFill>
                  <a:srgbClr val="143173"/>
                </a:solidFill>
                <a:latin typeface="Arial" panose="020B0604020202020204" pitchFamily="34" charset="0"/>
                <a:cs typeface="Arial" panose="020B0604020202020204" pitchFamily="34" charset="0"/>
              </a:rPr>
              <a:t>The Cloud </a:t>
            </a:r>
            <a:r>
              <a:rPr lang="en-US" sz="1700" dirty="0" smtClean="0">
                <a:solidFill>
                  <a:srgbClr val="143173"/>
                </a:solidFill>
                <a:latin typeface="Arial" panose="020B0604020202020204" pitchFamily="34" charset="0"/>
                <a:cs typeface="Arial" panose="020B0604020202020204" pitchFamily="34" charset="0"/>
              </a:rPr>
              <a:t>physical architecture (Network, Computing &amp; Storage) </a:t>
            </a:r>
            <a:r>
              <a:rPr lang="en-US" sz="1700" dirty="0">
                <a:solidFill>
                  <a:srgbClr val="143173"/>
                </a:solidFill>
                <a:latin typeface="Arial" panose="020B0604020202020204" pitchFamily="34" charset="0"/>
                <a:cs typeface="Arial" panose="020B0604020202020204" pitchFamily="34" charset="0"/>
              </a:rPr>
              <a:t>must guarantee </a:t>
            </a:r>
            <a:r>
              <a:rPr lang="en-US" sz="1700" dirty="0" smtClean="0">
                <a:solidFill>
                  <a:srgbClr val="143173"/>
                </a:solidFill>
                <a:latin typeface="Arial" panose="020B0604020202020204" pitchFamily="34" charset="0"/>
                <a:cs typeface="Arial" panose="020B0604020202020204" pitchFamily="34" charset="0"/>
              </a:rPr>
              <a:t>the high availability and the optimal performance of cloud services.</a:t>
            </a:r>
          </a:p>
          <a:p>
            <a:pPr marL="266700" defTabSz="614363">
              <a:spcBef>
                <a:spcPts val="1200"/>
              </a:spcBef>
            </a:pPr>
            <a:r>
              <a:rPr lang="en-US" sz="1700" dirty="0" smtClean="0">
                <a:solidFill>
                  <a:srgbClr val="143173"/>
                </a:solidFill>
                <a:latin typeface="Arial" panose="020B0604020202020204" pitchFamily="34" charset="0"/>
                <a:cs typeface="Arial" panose="020B0604020202020204" pitchFamily="34" charset="0"/>
              </a:rPr>
              <a:t>Hardware or link redundancy and replication </a:t>
            </a:r>
            <a:r>
              <a:rPr lang="en-US" sz="1700" dirty="0">
                <a:solidFill>
                  <a:srgbClr val="143173"/>
                </a:solidFill>
                <a:latin typeface="Arial" panose="020B0604020202020204" pitchFamily="34" charset="0"/>
                <a:cs typeface="Arial" panose="020B0604020202020204" pitchFamily="34" charset="0"/>
              </a:rPr>
              <a:t>configuration between equipment can facilitate the proper management of redundancy </a:t>
            </a:r>
            <a:r>
              <a:rPr lang="en-US" sz="1700" dirty="0" smtClean="0">
                <a:solidFill>
                  <a:srgbClr val="143173"/>
                </a:solidFill>
                <a:latin typeface="Arial" panose="020B0604020202020204" pitchFamily="34" charset="0"/>
                <a:cs typeface="Arial" panose="020B0604020202020204" pitchFamily="34" charset="0"/>
              </a:rPr>
              <a:t>and </a:t>
            </a:r>
            <a:r>
              <a:rPr lang="en-US" sz="1700" dirty="0">
                <a:solidFill>
                  <a:srgbClr val="143173"/>
                </a:solidFill>
                <a:latin typeface="Arial" panose="020B0604020202020204" pitchFamily="34" charset="0"/>
                <a:cs typeface="Arial" panose="020B0604020202020204" pitchFamily="34" charset="0"/>
              </a:rPr>
              <a:t>increase </a:t>
            </a:r>
            <a:r>
              <a:rPr lang="en-US" sz="1700" dirty="0" smtClean="0">
                <a:solidFill>
                  <a:srgbClr val="143173"/>
                </a:solidFill>
                <a:latin typeface="Arial" panose="020B0604020202020204" pitchFamily="34" charset="0"/>
                <a:cs typeface="Arial" panose="020B0604020202020204" pitchFamily="34" charset="0"/>
              </a:rPr>
              <a:t>the service </a:t>
            </a:r>
            <a:r>
              <a:rPr lang="en-US" sz="1700" dirty="0">
                <a:solidFill>
                  <a:srgbClr val="143173"/>
                </a:solidFill>
                <a:latin typeface="Arial" panose="020B0604020202020204" pitchFamily="34" charset="0"/>
                <a:cs typeface="Arial" panose="020B0604020202020204" pitchFamily="34" charset="0"/>
              </a:rPr>
              <a:t>availability. </a:t>
            </a:r>
            <a:endParaRPr lang="en-US" sz="1700" dirty="0" smtClean="0">
              <a:solidFill>
                <a:srgbClr val="1431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74772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14</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Cloud security requirements (2/7)</a:t>
            </a:r>
          </a:p>
          <a:p>
            <a:r>
              <a:rPr lang="en-US" b="0" dirty="0" smtClean="0">
                <a:solidFill>
                  <a:srgbClr val="143173"/>
                </a:solidFill>
                <a:latin typeface="Arial" panose="020B0604020202020204" pitchFamily="34" charset="0"/>
                <a:cs typeface="Arial" panose="020B0604020202020204" pitchFamily="34" charset="0"/>
              </a:rPr>
              <a:t>Physical security</a:t>
            </a:r>
            <a:endParaRPr lang="en-US" b="0" dirty="0">
              <a:solidFill>
                <a:srgbClr val="143173"/>
              </a:solidFill>
              <a:latin typeface="Arial" panose="020B0604020202020204" pitchFamily="34" charset="0"/>
              <a:cs typeface="Arial" panose="020B0604020202020204" pitchFamily="34" charset="0"/>
            </a:endParaRPr>
          </a:p>
        </p:txBody>
      </p:sp>
      <p:sp>
        <p:nvSpPr>
          <p:cNvPr id="6" name="Text Box 25"/>
          <p:cNvSpPr txBox="1">
            <a:spLocks noChangeArrowheads="1"/>
          </p:cNvSpPr>
          <p:nvPr/>
        </p:nvSpPr>
        <p:spPr bwMode="auto">
          <a:xfrm>
            <a:off x="440083" y="1157263"/>
            <a:ext cx="8378131" cy="615553"/>
          </a:xfrm>
          <a:prstGeom prst="rect">
            <a:avLst/>
          </a:prstGeom>
          <a:noFill/>
          <a:ln w="9525">
            <a:noFill/>
            <a:miter lim="800000"/>
            <a:headEnd/>
            <a:tailEnd/>
          </a:ln>
          <a:effectLst/>
        </p:spPr>
        <p:txBody>
          <a:bodyPr wrap="square">
            <a:spAutoFit/>
          </a:bodyPr>
          <a:lstStyle/>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Multi-site Data Center: </a:t>
            </a:r>
            <a:r>
              <a:rPr lang="en-US" sz="1700" dirty="0" smtClean="0">
                <a:solidFill>
                  <a:srgbClr val="143173"/>
                </a:solidFill>
                <a:latin typeface="Arial" panose="020B0604020202020204" pitchFamily="34" charset="0"/>
                <a:cs typeface="Arial" panose="020B0604020202020204" pitchFamily="34" charset="0"/>
              </a:rPr>
              <a:t>The capability to respond to catastrophic disasters and to recover to a safe state via multi-hop Data Centers</a:t>
            </a:r>
          </a:p>
        </p:txBody>
      </p:sp>
      <p:sp>
        <p:nvSpPr>
          <p:cNvPr id="15"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grpSp>
        <p:nvGrpSpPr>
          <p:cNvPr id="3" name="Groupe 2"/>
          <p:cNvGrpSpPr/>
          <p:nvPr/>
        </p:nvGrpSpPr>
        <p:grpSpPr>
          <a:xfrm>
            <a:off x="2066302" y="1780671"/>
            <a:ext cx="5530034" cy="4672665"/>
            <a:chOff x="2066302" y="1780671"/>
            <a:chExt cx="5530034" cy="4672665"/>
          </a:xfrm>
        </p:grpSpPr>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6302" y="1780671"/>
              <a:ext cx="5530034" cy="4672665"/>
            </a:xfrm>
            <a:prstGeom prst="rect">
              <a:avLst/>
            </a:prstGeom>
          </p:spPr>
        </p:pic>
        <p:sp>
          <p:nvSpPr>
            <p:cNvPr id="2" name="Rectangle 1"/>
            <p:cNvSpPr/>
            <p:nvPr/>
          </p:nvSpPr>
          <p:spPr bwMode="auto">
            <a:xfrm>
              <a:off x="6804248" y="4365104"/>
              <a:ext cx="648072"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Verdana" pitchFamily="34" charset="0"/>
              </a:endParaRPr>
            </a:p>
          </p:txBody>
        </p:sp>
        <p:sp>
          <p:nvSpPr>
            <p:cNvPr id="8" name="Rectangle 7"/>
            <p:cNvSpPr/>
            <p:nvPr/>
          </p:nvSpPr>
          <p:spPr bwMode="auto">
            <a:xfrm>
              <a:off x="5428743" y="4437112"/>
              <a:ext cx="432048"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Verdana" pitchFamily="34" charset="0"/>
              </a:endParaRPr>
            </a:p>
          </p:txBody>
        </p:sp>
      </p:grpSp>
    </p:spTree>
    <p:extLst>
      <p:ext uri="{BB962C8B-B14F-4D97-AF65-F5344CB8AC3E}">
        <p14:creationId xmlns:p14="http://schemas.microsoft.com/office/powerpoint/2010/main" val="246533269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15</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Cloud security requirements (3/7)</a:t>
            </a:r>
          </a:p>
          <a:p>
            <a:r>
              <a:rPr lang="en-US" b="0" dirty="0" smtClean="0">
                <a:solidFill>
                  <a:srgbClr val="143173"/>
                </a:solidFill>
                <a:latin typeface="Arial" panose="020B0604020202020204" pitchFamily="34" charset="0"/>
                <a:cs typeface="Arial" panose="020B0604020202020204" pitchFamily="34" charset="0"/>
              </a:rPr>
              <a:t>Logical Security</a:t>
            </a:r>
            <a:endParaRPr lang="en-US" b="0" dirty="0">
              <a:solidFill>
                <a:srgbClr val="143173"/>
              </a:solidFill>
              <a:latin typeface="Arial" panose="020B0604020202020204" pitchFamily="34" charset="0"/>
              <a:cs typeface="Arial" panose="020B0604020202020204" pitchFamily="34" charset="0"/>
            </a:endParaRPr>
          </a:p>
        </p:txBody>
      </p:sp>
      <p:sp>
        <p:nvSpPr>
          <p:cNvPr id="6" name="Text Box 25"/>
          <p:cNvSpPr txBox="1">
            <a:spLocks noChangeArrowheads="1"/>
          </p:cNvSpPr>
          <p:nvPr/>
        </p:nvSpPr>
        <p:spPr bwMode="auto">
          <a:xfrm>
            <a:off x="440083" y="1157263"/>
            <a:ext cx="8378131" cy="353943"/>
          </a:xfrm>
          <a:prstGeom prst="rect">
            <a:avLst/>
          </a:prstGeom>
          <a:noFill/>
          <a:ln w="9525">
            <a:noFill/>
            <a:miter lim="800000"/>
            <a:headEnd/>
            <a:tailEnd/>
          </a:ln>
          <a:effectLst/>
        </p:spPr>
        <p:txBody>
          <a:bodyPr wrap="square">
            <a:spAutoFit/>
          </a:bodyPr>
          <a:lstStyle/>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Multi-tenancy isolation &amp; virtualization</a:t>
            </a:r>
            <a:endParaRPr lang="en-US" sz="1700" dirty="0" smtClean="0">
              <a:solidFill>
                <a:srgbClr val="143173"/>
              </a:solidFill>
              <a:latin typeface="Arial" panose="020B0604020202020204" pitchFamily="34" charset="0"/>
              <a:cs typeface="Arial" panose="020B0604020202020204" pitchFamily="34" charset="0"/>
            </a:endParaRPr>
          </a:p>
        </p:txBody>
      </p:sp>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572163"/>
            <a:ext cx="5715000" cy="4760595"/>
          </a:xfrm>
          <a:prstGeom prst="rect">
            <a:avLst/>
          </a:prstGeom>
          <a:noFill/>
          <a:ln>
            <a:noFill/>
          </a:ln>
          <a:effectLst/>
          <a:extLst/>
        </p:spPr>
      </p:pic>
      <p:sp>
        <p:nvSpPr>
          <p:cNvPr id="8"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Tree>
    <p:extLst>
      <p:ext uri="{BB962C8B-B14F-4D97-AF65-F5344CB8AC3E}">
        <p14:creationId xmlns:p14="http://schemas.microsoft.com/office/powerpoint/2010/main" val="96524023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16</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Cloud security requirements (4/7)</a:t>
            </a:r>
          </a:p>
          <a:p>
            <a:r>
              <a:rPr lang="en-US" b="0" dirty="0" smtClean="0">
                <a:solidFill>
                  <a:srgbClr val="143173"/>
                </a:solidFill>
                <a:latin typeface="Arial" panose="020B0604020202020204" pitchFamily="34" charset="0"/>
                <a:cs typeface="Arial" panose="020B0604020202020204" pitchFamily="34" charset="0"/>
              </a:rPr>
              <a:t>Logical Security</a:t>
            </a:r>
            <a:endParaRPr lang="en-US" b="0" dirty="0">
              <a:solidFill>
                <a:srgbClr val="143173"/>
              </a:solidFill>
              <a:latin typeface="Arial" panose="020B0604020202020204" pitchFamily="34" charset="0"/>
              <a:cs typeface="Arial" panose="020B0604020202020204" pitchFamily="34" charset="0"/>
            </a:endParaRPr>
          </a:p>
        </p:txBody>
      </p:sp>
      <p:sp>
        <p:nvSpPr>
          <p:cNvPr id="6" name="Text Box 25"/>
          <p:cNvSpPr txBox="1">
            <a:spLocks noChangeArrowheads="1"/>
          </p:cNvSpPr>
          <p:nvPr/>
        </p:nvSpPr>
        <p:spPr bwMode="auto">
          <a:xfrm>
            <a:off x="440083" y="1052736"/>
            <a:ext cx="8378131" cy="5355312"/>
          </a:xfrm>
          <a:prstGeom prst="rect">
            <a:avLst/>
          </a:prstGeom>
          <a:noFill/>
          <a:ln w="9525">
            <a:noFill/>
            <a:miter lim="800000"/>
            <a:headEnd/>
            <a:tailEnd/>
          </a:ln>
          <a:effectLst/>
        </p:spPr>
        <p:txBody>
          <a:bodyPr wrap="square">
            <a:spAutoFit/>
          </a:bodyPr>
          <a:lstStyle/>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Virtual Server Security</a:t>
            </a:r>
          </a:p>
          <a:p>
            <a:pPr marL="266700" defTabSz="614363">
              <a:spcBef>
                <a:spcPts val="1200"/>
              </a:spcBef>
            </a:pPr>
            <a:r>
              <a:rPr lang="en-US" sz="1700" dirty="0" smtClean="0">
                <a:solidFill>
                  <a:srgbClr val="143173"/>
                </a:solidFill>
                <a:latin typeface="Arial" panose="020B0604020202020204" pitchFamily="34" charset="0"/>
                <a:cs typeface="Arial" panose="020B0604020202020204" pitchFamily="34" charset="0"/>
              </a:rPr>
              <a:t>System security: security update, hypervisor cluster for automatic </a:t>
            </a:r>
            <a:r>
              <a:rPr lang="en-US" sz="1700" dirty="0">
                <a:solidFill>
                  <a:srgbClr val="143173"/>
                </a:solidFill>
                <a:latin typeface="Arial" panose="020B0604020202020204" pitchFamily="34" charset="0"/>
                <a:cs typeface="Arial" panose="020B0604020202020204" pitchFamily="34" charset="0"/>
              </a:rPr>
              <a:t>VM migration, reducing attack </a:t>
            </a:r>
            <a:r>
              <a:rPr lang="en-US" sz="1700" dirty="0" smtClean="0">
                <a:solidFill>
                  <a:srgbClr val="143173"/>
                </a:solidFill>
                <a:latin typeface="Arial" panose="020B0604020202020204" pitchFamily="34" charset="0"/>
                <a:cs typeface="Arial" panose="020B0604020202020204" pitchFamily="34" charset="0"/>
              </a:rPr>
              <a:t>surfaces, respect the recommendation of the hypervisor (Microsoft, VMware, Citrix…)</a:t>
            </a:r>
          </a:p>
          <a:p>
            <a:pPr marL="266700" defTabSz="614363">
              <a:spcBef>
                <a:spcPts val="1200"/>
              </a:spcBef>
            </a:pPr>
            <a:r>
              <a:rPr lang="en-US" sz="1700" dirty="0" smtClean="0">
                <a:solidFill>
                  <a:srgbClr val="143173"/>
                </a:solidFill>
                <a:latin typeface="Arial" panose="020B0604020202020204" pitchFamily="34" charset="0"/>
                <a:cs typeface="Arial" panose="020B0604020202020204" pitchFamily="34" charset="0"/>
              </a:rPr>
              <a:t>Isolation</a:t>
            </a:r>
            <a:r>
              <a:rPr lang="en-US" sz="1700" dirty="0">
                <a:solidFill>
                  <a:srgbClr val="143173"/>
                </a:solidFill>
                <a:latin typeface="Arial" panose="020B0604020202020204" pitchFamily="34" charset="0"/>
                <a:cs typeface="Arial" panose="020B0604020202020204" pitchFamily="34" charset="0"/>
              </a:rPr>
              <a:t>: isolation of network flows, </a:t>
            </a:r>
            <a:r>
              <a:rPr lang="en-US" sz="1700" dirty="0" smtClean="0">
                <a:solidFill>
                  <a:srgbClr val="143173"/>
                </a:solidFill>
                <a:latin typeface="Arial" panose="020B0604020202020204" pitchFamily="34" charset="0"/>
                <a:cs typeface="Arial" panose="020B0604020202020204" pitchFamily="34" charset="0"/>
              </a:rPr>
              <a:t>insolation of VM by security </a:t>
            </a:r>
            <a:r>
              <a:rPr lang="en-US" sz="1700" dirty="0">
                <a:solidFill>
                  <a:srgbClr val="143173"/>
                </a:solidFill>
                <a:latin typeface="Arial" panose="020B0604020202020204" pitchFamily="34" charset="0"/>
                <a:cs typeface="Arial" panose="020B0604020202020204" pitchFamily="34" charset="0"/>
              </a:rPr>
              <a:t>level, delegation of </a:t>
            </a:r>
            <a:r>
              <a:rPr lang="en-US" sz="1700" dirty="0" smtClean="0">
                <a:solidFill>
                  <a:srgbClr val="143173"/>
                </a:solidFill>
                <a:latin typeface="Arial" panose="020B0604020202020204" pitchFamily="34" charset="0"/>
                <a:cs typeface="Arial" panose="020B0604020202020204" pitchFamily="34" charset="0"/>
              </a:rPr>
              <a:t>the administration.</a:t>
            </a:r>
          </a:p>
          <a:p>
            <a:pPr marL="266700" indent="-26670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Network segmentation</a:t>
            </a:r>
          </a:p>
          <a:p>
            <a:pPr marL="266700" defTabSz="614363">
              <a:spcBef>
                <a:spcPts val="1200"/>
              </a:spcBef>
            </a:pPr>
            <a:r>
              <a:rPr lang="en-US" sz="1700" dirty="0">
                <a:solidFill>
                  <a:srgbClr val="143173"/>
                </a:solidFill>
                <a:latin typeface="Arial" panose="020B0604020202020204" pitchFamily="34" charset="0"/>
                <a:cs typeface="Arial" panose="020B0604020202020204" pitchFamily="34" charset="0"/>
              </a:rPr>
              <a:t>The network segmentation </a:t>
            </a:r>
            <a:r>
              <a:rPr lang="en-US" sz="1700" dirty="0" smtClean="0">
                <a:solidFill>
                  <a:srgbClr val="143173"/>
                </a:solidFill>
                <a:latin typeface="Arial" panose="020B0604020202020204" pitchFamily="34" charset="0"/>
                <a:cs typeface="Arial" panose="020B0604020202020204" pitchFamily="34" charset="0"/>
              </a:rPr>
              <a:t>of virtual </a:t>
            </a:r>
            <a:r>
              <a:rPr lang="en-US" sz="1700" dirty="0">
                <a:solidFill>
                  <a:srgbClr val="143173"/>
                </a:solidFill>
                <a:latin typeface="Arial" panose="020B0604020202020204" pitchFamily="34" charset="0"/>
                <a:cs typeface="Arial" panose="020B0604020202020204" pitchFamily="34" charset="0"/>
              </a:rPr>
              <a:t>machines (VM) </a:t>
            </a:r>
            <a:r>
              <a:rPr lang="en-US" sz="1700" dirty="0" smtClean="0">
                <a:solidFill>
                  <a:srgbClr val="143173"/>
                </a:solidFill>
                <a:latin typeface="Arial" panose="020B0604020202020204" pitchFamily="34" charset="0"/>
                <a:cs typeface="Arial" panose="020B0604020202020204" pitchFamily="34" charset="0"/>
              </a:rPr>
              <a:t>must </a:t>
            </a:r>
            <a:r>
              <a:rPr lang="en-US" sz="1700" dirty="0">
                <a:solidFill>
                  <a:srgbClr val="143173"/>
                </a:solidFill>
                <a:latin typeface="Arial" panose="020B0604020202020204" pitchFamily="34" charset="0"/>
                <a:cs typeface="Arial" panose="020B0604020202020204" pitchFamily="34" charset="0"/>
              </a:rPr>
              <a:t>deal with traditional risk </a:t>
            </a:r>
            <a:r>
              <a:rPr lang="en-US" sz="1700" dirty="0" smtClean="0">
                <a:solidFill>
                  <a:srgbClr val="143173"/>
                </a:solidFill>
                <a:latin typeface="Arial" panose="020B0604020202020204" pitchFamily="34" charset="0"/>
                <a:cs typeface="Arial" panose="020B0604020202020204" pitchFamily="34" charset="0"/>
              </a:rPr>
              <a:t>of any server</a:t>
            </a:r>
            <a:r>
              <a:rPr lang="en-US" sz="1700" dirty="0">
                <a:solidFill>
                  <a:srgbClr val="143173"/>
                </a:solidFill>
                <a:latin typeface="Arial" panose="020B0604020202020204" pitchFamily="34" charset="0"/>
                <a:cs typeface="Arial" panose="020B0604020202020204" pitchFamily="34" charset="0"/>
              </a:rPr>
              <a:t>. </a:t>
            </a:r>
            <a:r>
              <a:rPr lang="en-US" sz="1700" dirty="0" smtClean="0">
                <a:solidFill>
                  <a:srgbClr val="143173"/>
                </a:solidFill>
                <a:latin typeface="Arial" panose="020B0604020202020204" pitchFamily="34" charset="0"/>
                <a:cs typeface="Arial" panose="020B0604020202020204" pitchFamily="34" charset="0"/>
              </a:rPr>
              <a:t>The CSP </a:t>
            </a:r>
            <a:r>
              <a:rPr lang="en-US" sz="1700" dirty="0">
                <a:solidFill>
                  <a:srgbClr val="143173"/>
                </a:solidFill>
                <a:latin typeface="Arial" panose="020B0604020202020204" pitchFamily="34" charset="0"/>
                <a:cs typeface="Arial" panose="020B0604020202020204" pitchFamily="34" charset="0"/>
              </a:rPr>
              <a:t>must apply the same rules in virtualization </a:t>
            </a:r>
            <a:r>
              <a:rPr lang="en-US" sz="1700" dirty="0" smtClean="0">
                <a:solidFill>
                  <a:srgbClr val="143173"/>
                </a:solidFill>
                <a:latin typeface="Arial" panose="020B0604020202020204" pitchFamily="34" charset="0"/>
                <a:cs typeface="Arial" panose="020B0604020202020204" pitchFamily="34" charset="0"/>
              </a:rPr>
              <a:t>as in </a:t>
            </a:r>
            <a:r>
              <a:rPr lang="en-US" sz="1700" dirty="0">
                <a:solidFill>
                  <a:srgbClr val="143173"/>
                </a:solidFill>
                <a:latin typeface="Arial" panose="020B0604020202020204" pitchFamily="34" charset="0"/>
                <a:cs typeface="Arial" panose="020B0604020202020204" pitchFamily="34" charset="0"/>
              </a:rPr>
              <a:t>a physical </a:t>
            </a:r>
            <a:r>
              <a:rPr lang="en-US" sz="1700" dirty="0" smtClean="0">
                <a:solidFill>
                  <a:srgbClr val="143173"/>
                </a:solidFill>
                <a:latin typeface="Arial" panose="020B0604020202020204" pitchFamily="34" charset="0"/>
                <a:cs typeface="Arial" panose="020B0604020202020204" pitchFamily="34" charset="0"/>
              </a:rPr>
              <a:t>architecture (Edge layer, application layer, Data Base layer…) using firewall, reverse proxy…</a:t>
            </a:r>
          </a:p>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Cloud </a:t>
            </a:r>
            <a:r>
              <a:rPr lang="en-US" sz="1700" b="1" dirty="0">
                <a:solidFill>
                  <a:srgbClr val="143173"/>
                </a:solidFill>
                <a:latin typeface="Arial" panose="020B0604020202020204" pitchFamily="34" charset="0"/>
                <a:cs typeface="Arial" panose="020B0604020202020204" pitchFamily="34" charset="0"/>
              </a:rPr>
              <a:t>P</a:t>
            </a:r>
            <a:r>
              <a:rPr lang="en-US" sz="1700" b="1" dirty="0" smtClean="0">
                <a:solidFill>
                  <a:srgbClr val="143173"/>
                </a:solidFill>
                <a:latin typeface="Arial" panose="020B0604020202020204" pitchFamily="34" charset="0"/>
                <a:cs typeface="Arial" panose="020B0604020202020204" pitchFamily="34" charset="0"/>
              </a:rPr>
              <a:t>ortal security: “Always Up”</a:t>
            </a:r>
            <a:endParaRPr lang="en-US" sz="1700" b="1" dirty="0">
              <a:solidFill>
                <a:srgbClr val="143173"/>
              </a:solidFill>
              <a:latin typeface="Arial" panose="020B0604020202020204" pitchFamily="34" charset="0"/>
              <a:cs typeface="Arial" panose="020B0604020202020204" pitchFamily="34" charset="0"/>
            </a:endParaRPr>
          </a:p>
          <a:p>
            <a:pPr marL="266700" defTabSz="614363">
              <a:spcBef>
                <a:spcPts val="1200"/>
              </a:spcBef>
            </a:pPr>
            <a:r>
              <a:rPr lang="en-US" sz="1700" dirty="0" smtClean="0">
                <a:solidFill>
                  <a:srgbClr val="143173"/>
                </a:solidFill>
                <a:latin typeface="Arial" panose="020B0604020202020204" pitchFamily="34" charset="0"/>
                <a:cs typeface="Arial" panose="020B0604020202020204" pitchFamily="34" charset="0"/>
              </a:rPr>
              <a:t>Preventive </a:t>
            </a:r>
            <a:r>
              <a:rPr lang="en-US" sz="1700" dirty="0">
                <a:solidFill>
                  <a:srgbClr val="143173"/>
                </a:solidFill>
                <a:latin typeface="Arial" panose="020B0604020202020204" pitchFamily="34" charset="0"/>
                <a:cs typeface="Arial" panose="020B0604020202020204" pitchFamily="34" charset="0"/>
              </a:rPr>
              <a:t>solutions </a:t>
            </a:r>
            <a:r>
              <a:rPr lang="en-US" sz="1700" dirty="0" smtClean="0">
                <a:solidFill>
                  <a:srgbClr val="143173"/>
                </a:solidFill>
                <a:latin typeface="Arial" panose="020B0604020202020204" pitchFamily="34" charset="0"/>
                <a:cs typeface="Arial" panose="020B0604020202020204" pitchFamily="34" charset="0"/>
              </a:rPr>
              <a:t>by the deployment of filtering </a:t>
            </a:r>
            <a:r>
              <a:rPr lang="en-US" sz="1700" dirty="0">
                <a:solidFill>
                  <a:srgbClr val="143173"/>
                </a:solidFill>
                <a:latin typeface="Arial" panose="020B0604020202020204" pitchFamily="34" charset="0"/>
                <a:cs typeface="Arial" panose="020B0604020202020204" pitchFamily="34" charset="0"/>
              </a:rPr>
              <a:t>equipment (firewall, proxy, IPS / IDS sensors </a:t>
            </a:r>
            <a:r>
              <a:rPr lang="en-US" sz="1700" dirty="0" smtClean="0">
                <a:solidFill>
                  <a:srgbClr val="143173"/>
                </a:solidFill>
                <a:latin typeface="Arial" panose="020B0604020202020204" pitchFamily="34" charset="0"/>
                <a:cs typeface="Arial" panose="020B0604020202020204" pitchFamily="34" charset="0"/>
              </a:rPr>
              <a:t>...) and antivirus </a:t>
            </a:r>
            <a:r>
              <a:rPr lang="en-US" sz="1700" dirty="0">
                <a:solidFill>
                  <a:srgbClr val="143173"/>
                </a:solidFill>
                <a:latin typeface="Arial" panose="020B0604020202020204" pitchFamily="34" charset="0"/>
                <a:cs typeface="Arial" panose="020B0604020202020204" pitchFamily="34" charset="0"/>
              </a:rPr>
              <a:t>solutions </a:t>
            </a:r>
            <a:r>
              <a:rPr lang="en-US" sz="1700" dirty="0" smtClean="0">
                <a:solidFill>
                  <a:srgbClr val="143173"/>
                </a:solidFill>
                <a:latin typeface="Arial" panose="020B0604020202020204" pitchFamily="34" charset="0"/>
                <a:cs typeface="Arial" panose="020B0604020202020204" pitchFamily="34" charset="0"/>
              </a:rPr>
              <a:t>in order to </a:t>
            </a:r>
            <a:r>
              <a:rPr lang="en-US" sz="1700" dirty="0">
                <a:solidFill>
                  <a:srgbClr val="143173"/>
                </a:solidFill>
                <a:latin typeface="Arial" panose="020B0604020202020204" pitchFamily="34" charset="0"/>
                <a:cs typeface="Arial" panose="020B0604020202020204" pitchFamily="34" charset="0"/>
              </a:rPr>
              <a:t>control the legitimacy of incoming requests and guarantee </a:t>
            </a:r>
            <a:r>
              <a:rPr lang="en-US" sz="1700" dirty="0" smtClean="0">
                <a:solidFill>
                  <a:srgbClr val="143173"/>
                </a:solidFill>
                <a:latin typeface="Arial" panose="020B0604020202020204" pitchFamily="34" charset="0"/>
                <a:cs typeface="Arial" panose="020B0604020202020204" pitchFamily="34" charset="0"/>
              </a:rPr>
              <a:t>the hosted data integrity.</a:t>
            </a:r>
          </a:p>
          <a:p>
            <a:pPr marL="266700" defTabSz="614363">
              <a:spcBef>
                <a:spcPts val="1200"/>
              </a:spcBef>
            </a:pPr>
            <a:r>
              <a:rPr lang="en-US" sz="1700" dirty="0" smtClean="0">
                <a:solidFill>
                  <a:srgbClr val="143173"/>
                </a:solidFill>
                <a:latin typeface="Arial" panose="020B0604020202020204" pitchFamily="34" charset="0"/>
                <a:cs typeface="Arial" panose="020B0604020202020204" pitchFamily="34" charset="0"/>
              </a:rPr>
              <a:t>Regular tests </a:t>
            </a:r>
            <a:r>
              <a:rPr lang="en-US" sz="1700" dirty="0">
                <a:solidFill>
                  <a:srgbClr val="143173"/>
                </a:solidFill>
                <a:latin typeface="Arial" panose="020B0604020202020204" pitchFamily="34" charset="0"/>
                <a:cs typeface="Arial" panose="020B0604020202020204" pitchFamily="34" charset="0"/>
              </a:rPr>
              <a:t>of vulnerabilities and </a:t>
            </a:r>
            <a:r>
              <a:rPr lang="en-US" sz="1700" dirty="0" smtClean="0">
                <a:solidFill>
                  <a:srgbClr val="143173"/>
                </a:solidFill>
                <a:latin typeface="Arial" panose="020B0604020202020204" pitchFamily="34" charset="0"/>
                <a:cs typeface="Arial" panose="020B0604020202020204" pitchFamily="34" charset="0"/>
              </a:rPr>
              <a:t>intrusions. Source code audit and data control..</a:t>
            </a:r>
          </a:p>
        </p:txBody>
      </p:sp>
      <p:sp>
        <p:nvSpPr>
          <p:cNvPr id="5"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Tree>
    <p:extLst>
      <p:ext uri="{BB962C8B-B14F-4D97-AF65-F5344CB8AC3E}">
        <p14:creationId xmlns:p14="http://schemas.microsoft.com/office/powerpoint/2010/main" val="72071773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17</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Cloud security requirements (5/7)</a:t>
            </a:r>
          </a:p>
          <a:p>
            <a:r>
              <a:rPr lang="en-US" b="0" dirty="0" smtClean="0">
                <a:solidFill>
                  <a:srgbClr val="143173"/>
                </a:solidFill>
                <a:latin typeface="Arial" panose="020B0604020202020204" pitchFamily="34" charset="0"/>
                <a:cs typeface="Arial" panose="020B0604020202020204" pitchFamily="34" charset="0"/>
              </a:rPr>
              <a:t>Data Security</a:t>
            </a:r>
            <a:endParaRPr lang="en-US" b="0" dirty="0">
              <a:solidFill>
                <a:srgbClr val="143173"/>
              </a:solidFill>
              <a:latin typeface="Arial" panose="020B0604020202020204" pitchFamily="34" charset="0"/>
              <a:cs typeface="Arial" panose="020B0604020202020204" pitchFamily="34" charset="0"/>
            </a:endParaRPr>
          </a:p>
        </p:txBody>
      </p:sp>
      <p:sp>
        <p:nvSpPr>
          <p:cNvPr id="6" name="Text Box 25"/>
          <p:cNvSpPr txBox="1">
            <a:spLocks noChangeArrowheads="1"/>
          </p:cNvSpPr>
          <p:nvPr/>
        </p:nvSpPr>
        <p:spPr bwMode="auto">
          <a:xfrm>
            <a:off x="440083" y="1052736"/>
            <a:ext cx="8378131" cy="5047536"/>
          </a:xfrm>
          <a:prstGeom prst="rect">
            <a:avLst/>
          </a:prstGeom>
          <a:noFill/>
          <a:ln w="9525">
            <a:noFill/>
            <a:miter lim="800000"/>
            <a:headEnd/>
            <a:tailEnd/>
          </a:ln>
          <a:effectLst/>
        </p:spPr>
        <p:txBody>
          <a:bodyPr wrap="square">
            <a:spAutoFit/>
          </a:bodyPr>
          <a:lstStyle/>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Legal responsibility for data security and privacy</a:t>
            </a:r>
          </a:p>
          <a:p>
            <a:pPr marL="266700" defTabSz="614363">
              <a:spcBef>
                <a:spcPts val="1200"/>
              </a:spcBef>
            </a:pPr>
            <a:r>
              <a:rPr lang="en-US" sz="1700" dirty="0">
                <a:solidFill>
                  <a:srgbClr val="143173"/>
                </a:solidFill>
                <a:latin typeface="Arial" panose="020B0604020202020204" pitchFamily="34" charset="0"/>
                <a:cs typeface="Arial" panose="020B0604020202020204" pitchFamily="34" charset="0"/>
              </a:rPr>
              <a:t>The </a:t>
            </a:r>
            <a:r>
              <a:rPr lang="en-US" sz="1700" dirty="0" smtClean="0">
                <a:solidFill>
                  <a:srgbClr val="143173"/>
                </a:solidFill>
                <a:latin typeface="Arial" panose="020B0604020202020204" pitchFamily="34" charset="0"/>
                <a:cs typeface="Arial" panose="020B0604020202020204" pitchFamily="34" charset="0"/>
              </a:rPr>
              <a:t>CSU </a:t>
            </a:r>
            <a:r>
              <a:rPr lang="en-US" sz="1700" dirty="0">
                <a:solidFill>
                  <a:srgbClr val="143173"/>
                </a:solidFill>
                <a:latin typeface="Arial" panose="020B0604020202020204" pitchFamily="34" charset="0"/>
                <a:cs typeface="Arial" panose="020B0604020202020204" pitchFamily="34" charset="0"/>
              </a:rPr>
              <a:t>is legally responsible for its data and its use, including </a:t>
            </a:r>
            <a:r>
              <a:rPr lang="en-US" sz="1700" dirty="0" smtClean="0">
                <a:solidFill>
                  <a:srgbClr val="143173"/>
                </a:solidFill>
                <a:latin typeface="Arial" panose="020B0604020202020204" pitchFamily="34" charset="0"/>
                <a:cs typeface="Arial" panose="020B0604020202020204" pitchFamily="34" charset="0"/>
              </a:rPr>
              <a:t>the compliance </a:t>
            </a:r>
            <a:r>
              <a:rPr lang="en-US" sz="1700" dirty="0">
                <a:solidFill>
                  <a:srgbClr val="143173"/>
                </a:solidFill>
                <a:latin typeface="Arial" panose="020B0604020202020204" pitchFamily="34" charset="0"/>
                <a:cs typeface="Arial" panose="020B0604020202020204" pitchFamily="34" charset="0"/>
              </a:rPr>
              <a:t>with legal obligations. </a:t>
            </a:r>
            <a:r>
              <a:rPr lang="en-US" sz="1700" dirty="0" smtClean="0">
                <a:solidFill>
                  <a:srgbClr val="143173"/>
                </a:solidFill>
                <a:latin typeface="Arial" panose="020B0604020202020204" pitchFamily="34" charset="0"/>
                <a:cs typeface="Arial" panose="020B0604020202020204" pitchFamily="34" charset="0"/>
              </a:rPr>
              <a:t>The CSP </a:t>
            </a:r>
            <a:r>
              <a:rPr lang="en-US" sz="1700" dirty="0">
                <a:solidFill>
                  <a:srgbClr val="143173"/>
                </a:solidFill>
                <a:latin typeface="Arial" panose="020B0604020202020204" pitchFamily="34" charset="0"/>
                <a:cs typeface="Arial" panose="020B0604020202020204" pitchFamily="34" charset="0"/>
              </a:rPr>
              <a:t>is subject to technical and organizational obligations. It is committed to </a:t>
            </a:r>
            <a:r>
              <a:rPr lang="en-US" sz="1700" dirty="0" smtClean="0">
                <a:solidFill>
                  <a:srgbClr val="143173"/>
                </a:solidFill>
                <a:latin typeface="Arial" panose="020B0604020202020204" pitchFamily="34" charset="0"/>
                <a:cs typeface="Arial" panose="020B0604020202020204" pitchFamily="34" charset="0"/>
              </a:rPr>
              <a:t>preserve </a:t>
            </a:r>
            <a:r>
              <a:rPr lang="en-US" sz="1700" dirty="0">
                <a:solidFill>
                  <a:srgbClr val="143173"/>
                </a:solidFill>
                <a:latin typeface="Arial" panose="020B0604020202020204" pitchFamily="34" charset="0"/>
                <a:cs typeface="Arial" panose="020B0604020202020204" pitchFamily="34" charset="0"/>
              </a:rPr>
              <a:t>the </a:t>
            </a:r>
            <a:r>
              <a:rPr lang="en-US" sz="1700" dirty="0" smtClean="0">
                <a:solidFill>
                  <a:srgbClr val="143173"/>
                </a:solidFill>
                <a:latin typeface="Arial" panose="020B0604020202020204" pitchFamily="34" charset="0"/>
                <a:cs typeface="Arial" panose="020B0604020202020204" pitchFamily="34" charset="0"/>
              </a:rPr>
              <a:t>data integrity and </a:t>
            </a:r>
            <a:r>
              <a:rPr lang="en-US" sz="1700" dirty="0">
                <a:solidFill>
                  <a:srgbClr val="143173"/>
                </a:solidFill>
                <a:latin typeface="Arial" panose="020B0604020202020204" pitchFamily="34" charset="0"/>
                <a:cs typeface="Arial" panose="020B0604020202020204" pitchFamily="34" charset="0"/>
              </a:rPr>
              <a:t>privacy, including preventing </a:t>
            </a:r>
            <a:r>
              <a:rPr lang="en-US" sz="1700" dirty="0" smtClean="0">
                <a:solidFill>
                  <a:srgbClr val="143173"/>
                </a:solidFill>
                <a:latin typeface="Arial" panose="020B0604020202020204" pitchFamily="34" charset="0"/>
                <a:cs typeface="Arial" panose="020B0604020202020204" pitchFamily="34" charset="0"/>
              </a:rPr>
              <a:t>access, loss</a:t>
            </a:r>
            <a:r>
              <a:rPr lang="en-US" sz="1700" dirty="0">
                <a:solidFill>
                  <a:srgbClr val="143173"/>
                </a:solidFill>
                <a:latin typeface="Arial" panose="020B0604020202020204" pitchFamily="34" charset="0"/>
                <a:cs typeface="Arial" panose="020B0604020202020204" pitchFamily="34" charset="0"/>
              </a:rPr>
              <a:t>, </a:t>
            </a:r>
            <a:r>
              <a:rPr lang="en-US" sz="1700" dirty="0" smtClean="0">
                <a:solidFill>
                  <a:srgbClr val="143173"/>
                </a:solidFill>
                <a:latin typeface="Arial" panose="020B0604020202020204" pitchFamily="34" charset="0"/>
                <a:cs typeface="Arial" panose="020B0604020202020204" pitchFamily="34" charset="0"/>
              </a:rPr>
              <a:t>modification or </a:t>
            </a:r>
            <a:r>
              <a:rPr lang="en-US" sz="1700" dirty="0">
                <a:solidFill>
                  <a:srgbClr val="143173"/>
                </a:solidFill>
                <a:latin typeface="Arial" panose="020B0604020202020204" pitchFamily="34" charset="0"/>
                <a:cs typeface="Arial" panose="020B0604020202020204" pitchFamily="34" charset="0"/>
              </a:rPr>
              <a:t>destruction. </a:t>
            </a:r>
            <a:r>
              <a:rPr lang="en-US" sz="1700" dirty="0">
                <a:solidFill>
                  <a:srgbClr val="00A1DA"/>
                </a:solidFill>
                <a:latin typeface="Arial" panose="020B0604020202020204" pitchFamily="34" charset="0"/>
                <a:cs typeface="Arial" panose="020B0604020202020204" pitchFamily="34" charset="0"/>
              </a:rPr>
              <a:t>The service contract must address the area of responsibility of each party</a:t>
            </a:r>
            <a:r>
              <a:rPr lang="en-US" sz="1700" dirty="0">
                <a:solidFill>
                  <a:srgbClr val="143173"/>
                </a:solidFill>
                <a:latin typeface="Arial" panose="020B0604020202020204" pitchFamily="34" charset="0"/>
                <a:cs typeface="Arial" panose="020B0604020202020204" pitchFamily="34" charset="0"/>
              </a:rPr>
              <a:t>. </a:t>
            </a:r>
            <a:endParaRPr lang="en-US" sz="1700" dirty="0" smtClean="0">
              <a:solidFill>
                <a:srgbClr val="143173"/>
              </a:solidFill>
              <a:latin typeface="Arial" panose="020B0604020202020204" pitchFamily="34" charset="0"/>
              <a:cs typeface="Arial" panose="020B0604020202020204" pitchFamily="34" charset="0"/>
            </a:endParaRPr>
          </a:p>
          <a:p>
            <a:pPr marL="266700" indent="-26670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Data Protection &amp; Recovery</a:t>
            </a:r>
          </a:p>
          <a:p>
            <a:pPr marL="266700" defTabSz="614363">
              <a:spcBef>
                <a:spcPts val="1200"/>
              </a:spcBef>
            </a:pPr>
            <a:r>
              <a:rPr lang="en-US" sz="1700" dirty="0">
                <a:solidFill>
                  <a:srgbClr val="143173"/>
                </a:solidFill>
                <a:latin typeface="Arial" panose="020B0604020202020204" pitchFamily="34" charset="0"/>
                <a:cs typeface="Arial" panose="020B0604020202020204" pitchFamily="34" charset="0"/>
              </a:rPr>
              <a:t>In reality, there is a </a:t>
            </a:r>
            <a:r>
              <a:rPr lang="en-US" sz="1700" dirty="0" smtClean="0">
                <a:solidFill>
                  <a:srgbClr val="143173"/>
                </a:solidFill>
                <a:latin typeface="Arial" panose="020B0604020202020204" pitchFamily="34" charset="0"/>
                <a:cs typeface="Arial" panose="020B0604020202020204" pitchFamily="34" charset="0"/>
              </a:rPr>
              <a:t>delegation of </a:t>
            </a:r>
            <a:r>
              <a:rPr lang="en-US" sz="1700" dirty="0">
                <a:solidFill>
                  <a:srgbClr val="143173"/>
                </a:solidFill>
                <a:latin typeface="Arial" panose="020B0604020202020204" pitchFamily="34" charset="0"/>
                <a:cs typeface="Arial" panose="020B0604020202020204" pitchFamily="34" charset="0"/>
              </a:rPr>
              <a:t>responsibilities to the </a:t>
            </a:r>
            <a:r>
              <a:rPr lang="en-US" sz="1700" dirty="0" smtClean="0">
                <a:solidFill>
                  <a:srgbClr val="143173"/>
                </a:solidFill>
                <a:latin typeface="Arial" panose="020B0604020202020204" pitchFamily="34" charset="0"/>
                <a:cs typeface="Arial" panose="020B0604020202020204" pitchFamily="34" charset="0"/>
              </a:rPr>
              <a:t>CSP. The SLAs is defining for </a:t>
            </a:r>
            <a:r>
              <a:rPr lang="en-US" sz="1700" dirty="0">
                <a:solidFill>
                  <a:srgbClr val="143173"/>
                </a:solidFill>
                <a:latin typeface="Arial" panose="020B0604020202020204" pitchFamily="34" charset="0"/>
                <a:cs typeface="Arial" panose="020B0604020202020204" pitchFamily="34" charset="0"/>
              </a:rPr>
              <a:t>each </a:t>
            </a:r>
            <a:r>
              <a:rPr lang="en-US" sz="1700" dirty="0" smtClean="0">
                <a:solidFill>
                  <a:srgbClr val="143173"/>
                </a:solidFill>
                <a:latin typeface="Arial" panose="020B0604020202020204" pitchFamily="34" charset="0"/>
                <a:cs typeface="Arial" panose="020B0604020202020204" pitchFamily="34" charset="0"/>
              </a:rPr>
              <a:t>CSU the expected service levels (RTO, RPO…). The CSP is responsible to keep the infrastructure “</a:t>
            </a:r>
            <a:r>
              <a:rPr lang="en-US" sz="1700" dirty="0" smtClean="0">
                <a:solidFill>
                  <a:srgbClr val="00A1DA"/>
                </a:solidFill>
                <a:latin typeface="Arial" panose="020B0604020202020204" pitchFamily="34" charset="0"/>
                <a:cs typeface="Arial" panose="020B0604020202020204" pitchFamily="34" charset="0"/>
              </a:rPr>
              <a:t>Always On</a:t>
            </a:r>
            <a:r>
              <a:rPr lang="en-US" sz="1700" dirty="0" smtClean="0">
                <a:solidFill>
                  <a:srgbClr val="143173"/>
                </a:solidFill>
                <a:latin typeface="Arial" panose="020B0604020202020204" pitchFamily="34" charset="0"/>
                <a:cs typeface="Arial" panose="020B0604020202020204" pitchFamily="34" charset="0"/>
              </a:rPr>
              <a:t>”, to protect data via the classical technologies (Backup, Snapshot…)</a:t>
            </a:r>
          </a:p>
          <a:p>
            <a:pPr marL="285750" indent="-285750" defTabSz="614363">
              <a:spcBef>
                <a:spcPts val="1200"/>
              </a:spcBef>
              <a:buFont typeface="Arial" panose="020B0604020202020204" pitchFamily="34" charset="0"/>
              <a:buChar char="•"/>
            </a:pPr>
            <a:r>
              <a:rPr lang="en-US" sz="1700" b="1" dirty="0">
                <a:solidFill>
                  <a:srgbClr val="143173"/>
                </a:solidFill>
                <a:latin typeface="Arial" panose="020B0604020202020204" pitchFamily="34" charset="0"/>
                <a:cs typeface="Arial" panose="020B0604020202020204" pitchFamily="34" charset="0"/>
              </a:rPr>
              <a:t>Data Integrity</a:t>
            </a:r>
          </a:p>
          <a:p>
            <a:pPr marL="266700" defTabSz="614363">
              <a:spcBef>
                <a:spcPts val="1200"/>
              </a:spcBef>
            </a:pPr>
            <a:r>
              <a:rPr lang="en-US" sz="1700" dirty="0">
                <a:solidFill>
                  <a:srgbClr val="143173"/>
                </a:solidFill>
                <a:latin typeface="Arial" panose="020B0604020202020204" pitchFamily="34" charset="0"/>
                <a:cs typeface="Arial" panose="020B0604020202020204" pitchFamily="34" charset="0"/>
              </a:rPr>
              <a:t>For a secure Cloud, it is important to consider the access control by implementing the functionality </a:t>
            </a:r>
            <a:r>
              <a:rPr lang="en-US" sz="1700" dirty="0">
                <a:solidFill>
                  <a:srgbClr val="00A1DA"/>
                </a:solidFill>
                <a:latin typeface="Arial" panose="020B0604020202020204" pitchFamily="34" charset="0"/>
                <a:cs typeface="Arial" panose="020B0604020202020204" pitchFamily="34" charset="0"/>
              </a:rPr>
              <a:t>"Role Based Access Control" </a:t>
            </a:r>
            <a:r>
              <a:rPr lang="en-US" sz="1700" dirty="0">
                <a:solidFill>
                  <a:srgbClr val="143173"/>
                </a:solidFill>
                <a:latin typeface="Arial" panose="020B0604020202020204" pitchFamily="34" charset="0"/>
                <a:cs typeface="Arial" panose="020B0604020202020204" pitchFamily="34" charset="0"/>
              </a:rPr>
              <a:t>or RBAC. It is a method which allows to define a number of actions that can make a CSU or an administrator in the Cloud</a:t>
            </a:r>
            <a:r>
              <a:rPr lang="en-US" sz="1700" dirty="0" smtClean="0">
                <a:solidFill>
                  <a:srgbClr val="143173"/>
                </a:solidFill>
                <a:latin typeface="Arial" panose="020B0604020202020204" pitchFamily="34" charset="0"/>
                <a:cs typeface="Arial" panose="020B0604020202020204" pitchFamily="34" charset="0"/>
              </a:rPr>
              <a:t>.</a:t>
            </a:r>
            <a:endParaRPr lang="en-US" sz="1700" dirty="0">
              <a:solidFill>
                <a:srgbClr val="143173"/>
              </a:solidFill>
              <a:latin typeface="Arial" panose="020B0604020202020204" pitchFamily="34" charset="0"/>
              <a:cs typeface="Arial" panose="020B0604020202020204" pitchFamily="34" charset="0"/>
            </a:endParaRPr>
          </a:p>
        </p:txBody>
      </p:sp>
      <p:sp>
        <p:nvSpPr>
          <p:cNvPr id="5"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Tree>
    <p:extLst>
      <p:ext uri="{BB962C8B-B14F-4D97-AF65-F5344CB8AC3E}">
        <p14:creationId xmlns:p14="http://schemas.microsoft.com/office/powerpoint/2010/main" val="322176833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18</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Cloud security requirements (6/7)</a:t>
            </a:r>
          </a:p>
          <a:p>
            <a:r>
              <a:rPr lang="en-US" b="0" dirty="0" smtClean="0">
                <a:solidFill>
                  <a:srgbClr val="143173"/>
                </a:solidFill>
                <a:latin typeface="Arial" panose="020B0604020202020204" pitchFamily="34" charset="0"/>
                <a:cs typeface="Arial" panose="020B0604020202020204" pitchFamily="34" charset="0"/>
              </a:rPr>
              <a:t>Data Security</a:t>
            </a:r>
            <a:endParaRPr lang="en-US" b="0" dirty="0">
              <a:solidFill>
                <a:srgbClr val="143173"/>
              </a:solidFill>
              <a:latin typeface="Arial" panose="020B0604020202020204" pitchFamily="34" charset="0"/>
              <a:cs typeface="Arial" panose="020B0604020202020204" pitchFamily="34" charset="0"/>
            </a:endParaRPr>
          </a:p>
        </p:txBody>
      </p:sp>
      <p:sp>
        <p:nvSpPr>
          <p:cNvPr id="6" name="Text Box 25"/>
          <p:cNvSpPr txBox="1">
            <a:spLocks noChangeArrowheads="1"/>
          </p:cNvSpPr>
          <p:nvPr/>
        </p:nvSpPr>
        <p:spPr bwMode="auto">
          <a:xfrm>
            <a:off x="440083" y="1052736"/>
            <a:ext cx="8378131" cy="4785926"/>
          </a:xfrm>
          <a:prstGeom prst="rect">
            <a:avLst/>
          </a:prstGeom>
          <a:noFill/>
          <a:ln w="9525">
            <a:noFill/>
            <a:miter lim="800000"/>
            <a:headEnd/>
            <a:tailEnd/>
          </a:ln>
          <a:effectLst/>
        </p:spPr>
        <p:txBody>
          <a:bodyPr wrap="square">
            <a:spAutoFit/>
          </a:bodyPr>
          <a:lstStyle/>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Data Encryption</a:t>
            </a:r>
          </a:p>
          <a:p>
            <a:pPr marL="266700" defTabSz="614363">
              <a:spcBef>
                <a:spcPts val="1200"/>
              </a:spcBef>
            </a:pPr>
            <a:r>
              <a:rPr lang="en-US" sz="1700" dirty="0">
                <a:solidFill>
                  <a:srgbClr val="143173"/>
                </a:solidFill>
                <a:latin typeface="Arial" panose="020B0604020202020204" pitchFamily="34" charset="0"/>
                <a:cs typeface="Arial" panose="020B0604020202020204" pitchFamily="34" charset="0"/>
              </a:rPr>
              <a:t>The challenges of cryptography in the cloud are complex, especially when it comes to protecting </a:t>
            </a:r>
            <a:r>
              <a:rPr lang="en-US" sz="1700" dirty="0" smtClean="0">
                <a:solidFill>
                  <a:srgbClr val="143173"/>
                </a:solidFill>
                <a:latin typeface="Arial" panose="020B0604020202020204" pitchFamily="34" charset="0"/>
                <a:cs typeface="Arial" panose="020B0604020202020204" pitchFamily="34" charset="0"/>
              </a:rPr>
              <a:t>the hosted data </a:t>
            </a:r>
            <a:r>
              <a:rPr lang="en-US" sz="1700" dirty="0">
                <a:solidFill>
                  <a:srgbClr val="143173"/>
                </a:solidFill>
                <a:latin typeface="Arial" panose="020B0604020202020204" pitchFamily="34" charset="0"/>
                <a:cs typeface="Arial" panose="020B0604020202020204" pitchFamily="34" charset="0"/>
              </a:rPr>
              <a:t>against unauthorized </a:t>
            </a:r>
            <a:r>
              <a:rPr lang="en-US" sz="1700" dirty="0" smtClean="0">
                <a:solidFill>
                  <a:srgbClr val="143173"/>
                </a:solidFill>
                <a:latin typeface="Arial" panose="020B0604020202020204" pitchFamily="34" charset="0"/>
                <a:cs typeface="Arial" panose="020B0604020202020204" pitchFamily="34" charset="0"/>
              </a:rPr>
              <a:t>access of the CSP. Work </a:t>
            </a:r>
            <a:r>
              <a:rPr lang="en-US" sz="1700" dirty="0">
                <a:solidFill>
                  <a:srgbClr val="143173"/>
                </a:solidFill>
                <a:latin typeface="Arial" panose="020B0604020202020204" pitchFamily="34" charset="0"/>
                <a:cs typeface="Arial" panose="020B0604020202020204" pitchFamily="34" charset="0"/>
              </a:rPr>
              <a:t>is underway at the major </a:t>
            </a:r>
            <a:r>
              <a:rPr lang="en-US" sz="1700" dirty="0" smtClean="0">
                <a:solidFill>
                  <a:srgbClr val="143173"/>
                </a:solidFill>
                <a:latin typeface="Arial" panose="020B0604020202020204" pitchFamily="34" charset="0"/>
                <a:cs typeface="Arial" panose="020B0604020202020204" pitchFamily="34" charset="0"/>
              </a:rPr>
              <a:t>CSPs to implementation an encryption suitable </a:t>
            </a:r>
            <a:r>
              <a:rPr lang="en-US" sz="1700" dirty="0">
                <a:solidFill>
                  <a:srgbClr val="143173"/>
                </a:solidFill>
                <a:latin typeface="Arial" panose="020B0604020202020204" pitchFamily="34" charset="0"/>
                <a:cs typeface="Arial" panose="020B0604020202020204" pitchFamily="34" charset="0"/>
              </a:rPr>
              <a:t>for these </a:t>
            </a:r>
            <a:r>
              <a:rPr lang="en-US" sz="1700" dirty="0" smtClean="0">
                <a:solidFill>
                  <a:srgbClr val="143173"/>
                </a:solidFill>
                <a:latin typeface="Arial" panose="020B0604020202020204" pitchFamily="34" charset="0"/>
                <a:cs typeface="Arial" panose="020B0604020202020204" pitchFamily="34" charset="0"/>
              </a:rPr>
              <a:t>situations </a:t>
            </a:r>
            <a:r>
              <a:rPr lang="en-US" sz="1700" dirty="0">
                <a:solidFill>
                  <a:srgbClr val="143173"/>
                </a:solidFill>
                <a:latin typeface="Arial" panose="020B0604020202020204" pitchFamily="34" charset="0"/>
                <a:cs typeface="Arial" panose="020B0604020202020204" pitchFamily="34" charset="0"/>
              </a:rPr>
              <a:t>and provide a good balance between </a:t>
            </a:r>
            <a:r>
              <a:rPr lang="en-US" sz="1700" dirty="0">
                <a:solidFill>
                  <a:srgbClr val="00A1DA"/>
                </a:solidFill>
                <a:latin typeface="Arial" panose="020B0604020202020204" pitchFamily="34" charset="0"/>
                <a:cs typeface="Arial" panose="020B0604020202020204" pitchFamily="34" charset="0"/>
              </a:rPr>
              <a:t>safety, efficiency and functionality</a:t>
            </a:r>
            <a:r>
              <a:rPr lang="en-US" sz="1700" dirty="0" smtClean="0">
                <a:solidFill>
                  <a:srgbClr val="00A1DA"/>
                </a:solidFill>
                <a:latin typeface="Arial" panose="020B0604020202020204" pitchFamily="34" charset="0"/>
                <a:cs typeface="Arial" panose="020B0604020202020204" pitchFamily="34" charset="0"/>
              </a:rPr>
              <a:t>.</a:t>
            </a:r>
          </a:p>
          <a:p>
            <a:pPr marL="285750" indent="-285750" defTabSz="614363">
              <a:spcBef>
                <a:spcPts val="1200"/>
              </a:spcBef>
              <a:buFont typeface="Arial" panose="020B0604020202020204" pitchFamily="34" charset="0"/>
              <a:buChar char="•"/>
            </a:pPr>
            <a:r>
              <a:rPr lang="en-US" sz="1700" b="1" dirty="0">
                <a:solidFill>
                  <a:srgbClr val="143173"/>
                </a:solidFill>
                <a:latin typeface="Arial" panose="020B0604020202020204" pitchFamily="34" charset="0"/>
                <a:cs typeface="Arial" panose="020B0604020202020204" pitchFamily="34" charset="0"/>
              </a:rPr>
              <a:t>Data </a:t>
            </a:r>
            <a:r>
              <a:rPr lang="en-US" sz="1700" b="1" dirty="0" smtClean="0">
                <a:solidFill>
                  <a:srgbClr val="143173"/>
                </a:solidFill>
                <a:latin typeface="Arial" panose="020B0604020202020204" pitchFamily="34" charset="0"/>
                <a:cs typeface="Arial" panose="020B0604020202020204" pitchFamily="34" charset="0"/>
              </a:rPr>
              <a:t>Traceability</a:t>
            </a:r>
            <a:endParaRPr lang="en-US" sz="1700" b="1" dirty="0">
              <a:solidFill>
                <a:srgbClr val="143173"/>
              </a:solidFill>
              <a:latin typeface="Arial" panose="020B0604020202020204" pitchFamily="34" charset="0"/>
              <a:cs typeface="Arial" panose="020B0604020202020204" pitchFamily="34" charset="0"/>
            </a:endParaRPr>
          </a:p>
          <a:p>
            <a:pPr marL="266700" defTabSz="614363">
              <a:spcBef>
                <a:spcPts val="1200"/>
              </a:spcBef>
            </a:pPr>
            <a:r>
              <a:rPr lang="en-US" sz="1700" dirty="0" smtClean="0">
                <a:solidFill>
                  <a:srgbClr val="143173"/>
                </a:solidFill>
                <a:latin typeface="Arial" panose="020B0604020202020204" pitchFamily="34" charset="0"/>
                <a:cs typeface="Arial" panose="020B0604020202020204" pitchFamily="34" charset="0"/>
              </a:rPr>
              <a:t>At </a:t>
            </a:r>
            <a:r>
              <a:rPr lang="en-US" sz="1700" dirty="0">
                <a:solidFill>
                  <a:srgbClr val="143173"/>
                </a:solidFill>
                <a:latin typeface="Arial" panose="020B0604020202020204" pitchFamily="34" charset="0"/>
                <a:cs typeface="Arial" panose="020B0604020202020204" pitchFamily="34" charset="0"/>
              </a:rPr>
              <a:t>any given time, a cloud service provider should know exactly where both user data and VMs data are stored, processed, or accessed from.</a:t>
            </a:r>
          </a:p>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Reversibility: changing a CSP</a:t>
            </a:r>
          </a:p>
          <a:p>
            <a:pPr marL="266700" defTabSz="614363">
              <a:spcBef>
                <a:spcPts val="1200"/>
              </a:spcBef>
            </a:pPr>
            <a:r>
              <a:rPr lang="en-US" sz="1700" dirty="0">
                <a:solidFill>
                  <a:srgbClr val="143173"/>
                </a:solidFill>
                <a:latin typeface="Arial" panose="020B0604020202020204" pitchFamily="34" charset="0"/>
                <a:cs typeface="Arial" panose="020B0604020202020204" pitchFamily="34" charset="0"/>
              </a:rPr>
              <a:t>To facilitate migration between Cloud, there are several </a:t>
            </a:r>
            <a:r>
              <a:rPr lang="en-US" sz="1700" dirty="0">
                <a:solidFill>
                  <a:srgbClr val="00A1DA"/>
                </a:solidFill>
                <a:latin typeface="Arial" panose="020B0604020202020204" pitchFamily="34" charset="0"/>
                <a:cs typeface="Arial" panose="020B0604020202020204" pitchFamily="34" charset="0"/>
              </a:rPr>
              <a:t>Cloud APIs</a:t>
            </a:r>
            <a:r>
              <a:rPr lang="en-US" sz="1700" dirty="0">
                <a:solidFill>
                  <a:srgbClr val="143173"/>
                </a:solidFill>
                <a:latin typeface="Arial" panose="020B0604020202020204" pitchFamily="34" charset="0"/>
                <a:cs typeface="Arial" panose="020B0604020202020204" pitchFamily="34" charset="0"/>
              </a:rPr>
              <a:t> emerging on the </a:t>
            </a:r>
            <a:r>
              <a:rPr lang="en-US" sz="1700" dirty="0" smtClean="0">
                <a:solidFill>
                  <a:srgbClr val="143173"/>
                </a:solidFill>
                <a:latin typeface="Arial" panose="020B0604020202020204" pitchFamily="34" charset="0"/>
                <a:cs typeface="Arial" panose="020B0604020202020204" pitchFamily="34" charset="0"/>
              </a:rPr>
              <a:t>market. </a:t>
            </a:r>
            <a:r>
              <a:rPr lang="en-US" sz="1700" dirty="0">
                <a:solidFill>
                  <a:srgbClr val="143173"/>
                </a:solidFill>
                <a:latin typeface="Arial" panose="020B0604020202020204" pitchFamily="34" charset="0"/>
                <a:cs typeface="Arial" panose="020B0604020202020204" pitchFamily="34" charset="0"/>
              </a:rPr>
              <a:t>APIs standardization organizations will be preferred </a:t>
            </a:r>
            <a:r>
              <a:rPr lang="en-US" sz="1700" dirty="0" smtClean="0">
                <a:solidFill>
                  <a:srgbClr val="143173"/>
                </a:solidFill>
                <a:latin typeface="Arial" panose="020B0604020202020204" pitchFamily="34" charset="0"/>
                <a:cs typeface="Arial" panose="020B0604020202020204" pitchFamily="34" charset="0"/>
              </a:rPr>
              <a:t>since they begun </a:t>
            </a:r>
            <a:r>
              <a:rPr lang="en-US" sz="1700" dirty="0">
                <a:solidFill>
                  <a:srgbClr val="143173"/>
                </a:solidFill>
                <a:latin typeface="Arial" panose="020B0604020202020204" pitchFamily="34" charset="0"/>
                <a:cs typeface="Arial" panose="020B0604020202020204" pitchFamily="34" charset="0"/>
              </a:rPr>
              <a:t>to be used by a significant number of </a:t>
            </a:r>
            <a:r>
              <a:rPr lang="en-US" sz="1700" dirty="0" smtClean="0">
                <a:solidFill>
                  <a:srgbClr val="143173"/>
                </a:solidFill>
                <a:latin typeface="Arial" panose="020B0604020202020204" pitchFamily="34" charset="0"/>
                <a:cs typeface="Arial" panose="020B0604020202020204" pitchFamily="34" charset="0"/>
              </a:rPr>
              <a:t>cloud providers</a:t>
            </a:r>
            <a:r>
              <a:rPr lang="en-US" sz="1700" dirty="0">
                <a:solidFill>
                  <a:srgbClr val="143173"/>
                </a:solidFill>
                <a:latin typeface="Arial" panose="020B0604020202020204" pitchFamily="34" charset="0"/>
                <a:cs typeface="Arial" panose="020B0604020202020204" pitchFamily="34" charset="0"/>
              </a:rPr>
              <a:t>. </a:t>
            </a:r>
            <a:r>
              <a:rPr lang="en-US" sz="1700" dirty="0" smtClean="0">
                <a:solidFill>
                  <a:srgbClr val="143173"/>
                </a:solidFill>
                <a:latin typeface="Arial" panose="020B0604020202020204" pitchFamily="34" charset="0"/>
                <a:cs typeface="Arial" panose="020B0604020202020204" pitchFamily="34" charset="0"/>
              </a:rPr>
              <a:t>For example, SNIA's </a:t>
            </a:r>
            <a:r>
              <a:rPr lang="en-US" sz="1700" dirty="0">
                <a:solidFill>
                  <a:srgbClr val="143173"/>
                </a:solidFill>
                <a:latin typeface="Arial" panose="020B0604020202020204" pitchFamily="34" charset="0"/>
                <a:cs typeface="Arial" panose="020B0604020202020204" pitchFamily="34" charset="0"/>
              </a:rPr>
              <a:t>CDMI </a:t>
            </a:r>
            <a:r>
              <a:rPr lang="en-US" sz="1700" dirty="0" smtClean="0">
                <a:solidFill>
                  <a:srgbClr val="143173"/>
                </a:solidFill>
                <a:latin typeface="Arial" panose="020B0604020202020204" pitchFamily="34" charset="0"/>
                <a:cs typeface="Arial" panose="020B0604020202020204" pitchFamily="34" charset="0"/>
              </a:rPr>
              <a:t>(Cloud </a:t>
            </a:r>
            <a:r>
              <a:rPr lang="en-US" sz="1700" dirty="0">
                <a:solidFill>
                  <a:srgbClr val="143173"/>
                </a:solidFill>
                <a:latin typeface="Arial" panose="020B0604020202020204" pitchFamily="34" charset="0"/>
                <a:cs typeface="Arial" panose="020B0604020202020204" pitchFamily="34" charset="0"/>
              </a:rPr>
              <a:t>Data Management </a:t>
            </a:r>
            <a:r>
              <a:rPr lang="en-US" sz="1700" dirty="0" smtClean="0">
                <a:solidFill>
                  <a:srgbClr val="143173"/>
                </a:solidFill>
                <a:latin typeface="Arial" panose="020B0604020202020204" pitchFamily="34" charset="0"/>
                <a:cs typeface="Arial" panose="020B0604020202020204" pitchFamily="34" charset="0"/>
              </a:rPr>
              <a:t>Interface) has the objective to </a:t>
            </a:r>
            <a:r>
              <a:rPr lang="en-US" sz="1700" dirty="0">
                <a:solidFill>
                  <a:srgbClr val="143173"/>
                </a:solidFill>
                <a:latin typeface="Arial" panose="020B0604020202020204" pitchFamily="34" charset="0"/>
                <a:cs typeface="Arial" panose="020B0604020202020204" pitchFamily="34" charset="0"/>
              </a:rPr>
              <a:t>enable portability, compliance, data security </a:t>
            </a:r>
            <a:r>
              <a:rPr lang="en-US" sz="1700" dirty="0" smtClean="0">
                <a:solidFill>
                  <a:srgbClr val="143173"/>
                </a:solidFill>
                <a:latin typeface="Arial" panose="020B0604020202020204" pitchFamily="34" charset="0"/>
                <a:cs typeface="Arial" panose="020B0604020202020204" pitchFamily="34" charset="0"/>
              </a:rPr>
              <a:t>and </a:t>
            </a:r>
            <a:r>
              <a:rPr lang="en-US" sz="1700" dirty="0">
                <a:solidFill>
                  <a:srgbClr val="143173"/>
                </a:solidFill>
                <a:latin typeface="Arial" panose="020B0604020202020204" pitchFamily="34" charset="0"/>
                <a:cs typeface="Arial" panose="020B0604020202020204" pitchFamily="34" charset="0"/>
              </a:rPr>
              <a:t>interoperability between different cloud providers</a:t>
            </a:r>
            <a:r>
              <a:rPr lang="en-US" sz="1700" dirty="0" smtClean="0">
                <a:solidFill>
                  <a:srgbClr val="143173"/>
                </a:solidFill>
                <a:latin typeface="Arial" panose="020B0604020202020204" pitchFamily="34" charset="0"/>
                <a:cs typeface="Arial" panose="020B0604020202020204" pitchFamily="34" charset="0"/>
              </a:rPr>
              <a:t>.</a:t>
            </a:r>
          </a:p>
        </p:txBody>
      </p:sp>
      <p:sp>
        <p:nvSpPr>
          <p:cNvPr id="5"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Tree>
    <p:extLst>
      <p:ext uri="{BB962C8B-B14F-4D97-AF65-F5344CB8AC3E}">
        <p14:creationId xmlns:p14="http://schemas.microsoft.com/office/powerpoint/2010/main" val="343601593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19</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Cloud security requirements (7/7)</a:t>
            </a:r>
          </a:p>
          <a:p>
            <a:r>
              <a:rPr lang="en-US" b="0" dirty="0" smtClean="0">
                <a:solidFill>
                  <a:srgbClr val="143173"/>
                </a:solidFill>
                <a:latin typeface="Arial" panose="020B0604020202020204" pitchFamily="34" charset="0"/>
                <a:cs typeface="Arial" panose="020B0604020202020204" pitchFamily="34" charset="0"/>
              </a:rPr>
              <a:t>Processes &amp; procedures</a:t>
            </a:r>
            <a:endParaRPr lang="en-US" b="0" dirty="0">
              <a:solidFill>
                <a:srgbClr val="143173"/>
              </a:solidFill>
              <a:latin typeface="Arial" panose="020B0604020202020204" pitchFamily="34" charset="0"/>
              <a:cs typeface="Arial" panose="020B0604020202020204" pitchFamily="34" charset="0"/>
            </a:endParaRPr>
          </a:p>
        </p:txBody>
      </p:sp>
      <p:sp>
        <p:nvSpPr>
          <p:cNvPr id="6" name="Text Box 25"/>
          <p:cNvSpPr txBox="1">
            <a:spLocks noChangeArrowheads="1"/>
          </p:cNvSpPr>
          <p:nvPr/>
        </p:nvSpPr>
        <p:spPr bwMode="auto">
          <a:xfrm>
            <a:off x="440083" y="1196752"/>
            <a:ext cx="8378131" cy="3477875"/>
          </a:xfrm>
          <a:prstGeom prst="rect">
            <a:avLst/>
          </a:prstGeom>
          <a:noFill/>
          <a:ln w="9525">
            <a:noFill/>
            <a:miter lim="800000"/>
            <a:headEnd/>
            <a:tailEnd/>
          </a:ln>
          <a:effectLst/>
        </p:spPr>
        <p:txBody>
          <a:bodyPr wrap="square">
            <a:spAutoFit/>
          </a:bodyPr>
          <a:lstStyle/>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Security management</a:t>
            </a:r>
            <a:r>
              <a:rPr lang="en-US" sz="1700" dirty="0" smtClean="0">
                <a:solidFill>
                  <a:srgbClr val="143173"/>
                </a:solidFill>
                <a:latin typeface="Arial" panose="020B0604020202020204" pitchFamily="34" charset="0"/>
                <a:cs typeface="Arial" panose="020B0604020202020204" pitchFamily="34" charset="0"/>
              </a:rPr>
              <a:t> </a:t>
            </a:r>
          </a:p>
          <a:p>
            <a:pPr marL="273050" defTabSz="614363">
              <a:spcBef>
                <a:spcPts val="1200"/>
              </a:spcBef>
            </a:pPr>
            <a:r>
              <a:rPr lang="en-US" sz="1700" dirty="0" smtClean="0">
                <a:solidFill>
                  <a:srgbClr val="143173"/>
                </a:solidFill>
                <a:latin typeface="Arial" panose="020B0604020202020204" pitchFamily="34" charset="0"/>
                <a:cs typeface="Arial" panose="020B0604020202020204" pitchFamily="34" charset="0"/>
              </a:rPr>
              <a:t>Security self-assessment, and security audit/security certification by a third party, shall be established in order for a CSP to provide services based on the user's security requirements</a:t>
            </a:r>
            <a:r>
              <a:rPr lang="en-US" sz="1700" dirty="0">
                <a:solidFill>
                  <a:srgbClr val="143173"/>
                </a:solidFill>
                <a:latin typeface="Arial" panose="020B0604020202020204" pitchFamily="34" charset="0"/>
                <a:cs typeface="Arial" panose="020B0604020202020204" pitchFamily="34" charset="0"/>
              </a:rPr>
              <a:t> </a:t>
            </a:r>
            <a:r>
              <a:rPr lang="en-US" sz="1700" dirty="0" smtClean="0">
                <a:solidFill>
                  <a:srgbClr val="143173"/>
                </a:solidFill>
                <a:latin typeface="Arial" panose="020B0604020202020204" pitchFamily="34" charset="0"/>
                <a:cs typeface="Arial" panose="020B0604020202020204" pitchFamily="34" charset="0"/>
              </a:rPr>
              <a:t>(ISO 27001, PCI DSS)</a:t>
            </a:r>
          </a:p>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License </a:t>
            </a:r>
            <a:r>
              <a:rPr lang="en-US" sz="1700" b="1" dirty="0">
                <a:solidFill>
                  <a:srgbClr val="143173"/>
                </a:solidFill>
                <a:latin typeface="Arial" panose="020B0604020202020204" pitchFamily="34" charset="0"/>
                <a:cs typeface="Arial" panose="020B0604020202020204" pitchFamily="34" charset="0"/>
              </a:rPr>
              <a:t>management and jurisdictional </a:t>
            </a:r>
            <a:r>
              <a:rPr lang="en-US" sz="1700" b="1" dirty="0" smtClean="0">
                <a:solidFill>
                  <a:srgbClr val="143173"/>
                </a:solidFill>
                <a:latin typeface="Arial" panose="020B0604020202020204" pitchFamily="34" charset="0"/>
                <a:cs typeface="Arial" panose="020B0604020202020204" pitchFamily="34" charset="0"/>
              </a:rPr>
              <a:t>compliance</a:t>
            </a:r>
            <a:endParaRPr lang="en-US" sz="1700" dirty="0" smtClean="0">
              <a:solidFill>
                <a:srgbClr val="143173"/>
              </a:solidFill>
              <a:latin typeface="Arial" panose="020B0604020202020204" pitchFamily="34" charset="0"/>
              <a:cs typeface="Arial" panose="020B0604020202020204" pitchFamily="34" charset="0"/>
            </a:endParaRPr>
          </a:p>
          <a:p>
            <a:pPr marL="273050" defTabSz="614363">
              <a:spcBef>
                <a:spcPts val="1200"/>
              </a:spcBef>
            </a:pPr>
            <a:r>
              <a:rPr lang="en-US" sz="1700" dirty="0" smtClean="0">
                <a:solidFill>
                  <a:srgbClr val="143173"/>
                </a:solidFill>
                <a:latin typeface="Arial" panose="020B0604020202020204" pitchFamily="34" charset="0"/>
                <a:cs typeface="Arial" panose="020B0604020202020204" pitchFamily="34" charset="0"/>
              </a:rPr>
              <a:t>License </a:t>
            </a:r>
            <a:r>
              <a:rPr lang="en-US" sz="1700" dirty="0">
                <a:solidFill>
                  <a:srgbClr val="143173"/>
                </a:solidFill>
                <a:latin typeface="Arial" panose="020B0604020202020204" pitchFamily="34" charset="0"/>
                <a:cs typeface="Arial" panose="020B0604020202020204" pitchFamily="34" charset="0"/>
              </a:rPr>
              <a:t>and intellectual property will be managed by the provider in accordance with the </a:t>
            </a:r>
            <a:r>
              <a:rPr lang="en-US" sz="1700" dirty="0" smtClean="0">
                <a:solidFill>
                  <a:srgbClr val="143173"/>
                </a:solidFill>
                <a:latin typeface="Arial" panose="020B0604020202020204" pitchFamily="34" charset="0"/>
                <a:cs typeface="Arial" panose="020B0604020202020204" pitchFamily="34" charset="0"/>
              </a:rPr>
              <a:t>regional </a:t>
            </a:r>
            <a:r>
              <a:rPr lang="en-US" sz="1700" dirty="0">
                <a:solidFill>
                  <a:srgbClr val="143173"/>
                </a:solidFill>
                <a:latin typeface="Arial" panose="020B0604020202020204" pitchFamily="34" charset="0"/>
                <a:cs typeface="Arial" panose="020B0604020202020204" pitchFamily="34" charset="0"/>
              </a:rPr>
              <a:t>laws and </a:t>
            </a:r>
            <a:r>
              <a:rPr lang="en-US" sz="1700" dirty="0" smtClean="0">
                <a:solidFill>
                  <a:srgbClr val="143173"/>
                </a:solidFill>
                <a:latin typeface="Arial" panose="020B0604020202020204" pitchFamily="34" charset="0"/>
                <a:cs typeface="Arial" panose="020B0604020202020204" pitchFamily="34" charset="0"/>
              </a:rPr>
              <a:t>regulations</a:t>
            </a:r>
          </a:p>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Security </a:t>
            </a:r>
            <a:r>
              <a:rPr lang="en-US" sz="1700" b="1" dirty="0">
                <a:solidFill>
                  <a:srgbClr val="143173"/>
                </a:solidFill>
                <a:latin typeface="Arial" panose="020B0604020202020204" pitchFamily="34" charset="0"/>
                <a:cs typeface="Arial" panose="020B0604020202020204" pitchFamily="34" charset="0"/>
              </a:rPr>
              <a:t>models </a:t>
            </a:r>
            <a:r>
              <a:rPr lang="en-US" sz="1700" b="1" dirty="0" smtClean="0">
                <a:solidFill>
                  <a:srgbClr val="143173"/>
                </a:solidFill>
                <a:latin typeface="Arial" panose="020B0604020202020204" pitchFamily="34" charset="0"/>
                <a:cs typeface="Arial" panose="020B0604020202020204" pitchFamily="34" charset="0"/>
              </a:rPr>
              <a:t>federation </a:t>
            </a:r>
          </a:p>
          <a:p>
            <a:pPr marL="273050" defTabSz="614363">
              <a:spcBef>
                <a:spcPts val="1200"/>
              </a:spcBef>
            </a:pPr>
            <a:r>
              <a:rPr lang="en-US" sz="1700" dirty="0">
                <a:solidFill>
                  <a:srgbClr val="143173"/>
                </a:solidFill>
                <a:latin typeface="Arial" panose="020B0604020202020204" pitchFamily="34" charset="0"/>
                <a:cs typeface="Arial" panose="020B0604020202020204" pitchFamily="34" charset="0"/>
              </a:rPr>
              <a:t>Cloud service providers shall broker the different security connections in a manner which will enable an organization to use various cloud services together</a:t>
            </a:r>
          </a:p>
        </p:txBody>
      </p:sp>
      <p:sp>
        <p:nvSpPr>
          <p:cNvPr id="7"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Tree>
    <p:extLst>
      <p:ext uri="{BB962C8B-B14F-4D97-AF65-F5344CB8AC3E}">
        <p14:creationId xmlns:p14="http://schemas.microsoft.com/office/powerpoint/2010/main" val="244593882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anose="020B0604030504040204" pitchFamily="34" charset="0"/>
              </a:defRPr>
            </a:lvl2pPr>
            <a:lvl3pPr marL="1143000" indent="-228600">
              <a:spcBef>
                <a:spcPct val="20000"/>
              </a:spcBef>
              <a:buSzPct val="60000"/>
              <a:buBlip>
                <a:blip r:embed="rId3"/>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anose="020B0604030504040204" pitchFamily="34" charset="0"/>
              </a:defRPr>
            </a:lvl4pPr>
            <a:lvl5pPr marL="2057400" indent="-228600">
              <a:spcBef>
                <a:spcPct val="20000"/>
              </a:spcBef>
              <a:buSzPct val="60000"/>
              <a:buBlip>
                <a:blip r:embed="rId3"/>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9pPr>
          </a:lstStyle>
          <a:p>
            <a:pPr>
              <a:spcBef>
                <a:spcPct val="0"/>
              </a:spcBef>
              <a:buSzTx/>
              <a:buFontTx/>
              <a:buNone/>
            </a:pPr>
            <a:fld id="{86AEA8E0-6051-4ECF-9B17-4317E2F6DA6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2</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Agenda</a:t>
            </a:r>
          </a:p>
        </p:txBody>
      </p:sp>
      <p:sp>
        <p:nvSpPr>
          <p:cNvPr id="8" name="Text Box 25"/>
          <p:cNvSpPr txBox="1">
            <a:spLocks noChangeArrowheads="1"/>
          </p:cNvSpPr>
          <p:nvPr/>
        </p:nvSpPr>
        <p:spPr bwMode="auto">
          <a:xfrm>
            <a:off x="1259632" y="1484784"/>
            <a:ext cx="6984776" cy="3247043"/>
          </a:xfrm>
          <a:prstGeom prst="rect">
            <a:avLst/>
          </a:prstGeom>
          <a:noFill/>
          <a:ln w="9525">
            <a:noFill/>
            <a:miter lim="800000"/>
            <a:headEnd/>
            <a:tailEnd/>
          </a:ln>
          <a:effectLst/>
        </p:spPr>
        <p:txBody>
          <a:bodyPr wrap="square">
            <a:spAutoFit/>
          </a:bodyPr>
          <a:lstStyle/>
          <a:p>
            <a:pPr marL="342900" indent="-342900" defTabSz="614363">
              <a:buFont typeface="Arial" panose="020B0604020202020204" pitchFamily="34" charset="0"/>
              <a:buChar char="•"/>
            </a:pPr>
            <a:r>
              <a:rPr lang="en-US" sz="2000" b="1" dirty="0" smtClean="0">
                <a:solidFill>
                  <a:srgbClr val="143173"/>
                </a:solidFill>
                <a:latin typeface="Arial" panose="020B0604020202020204" pitchFamily="34" charset="0"/>
                <a:cs typeface="Arial" panose="020B0604020202020204" pitchFamily="34" charset="0"/>
              </a:rPr>
              <a:t>The Cloud security challenge</a:t>
            </a:r>
          </a:p>
          <a:p>
            <a:pPr marL="342900" indent="-342900" defTabSz="614363">
              <a:buFont typeface="Arial" panose="020B0604020202020204" pitchFamily="34" charset="0"/>
              <a:buChar char="•"/>
            </a:pPr>
            <a:endParaRPr lang="en-US" sz="2000" b="1" dirty="0" smtClean="0">
              <a:solidFill>
                <a:srgbClr val="143173"/>
              </a:solidFill>
              <a:latin typeface="Arial" panose="020B0604020202020204" pitchFamily="34" charset="0"/>
              <a:cs typeface="Arial" panose="020B0604020202020204" pitchFamily="34" charset="0"/>
            </a:endParaRPr>
          </a:p>
          <a:p>
            <a:pPr marL="342900" indent="-342900" defTabSz="614363">
              <a:buClr>
                <a:srgbClr val="143173"/>
              </a:buClr>
              <a:buFont typeface="Arial" panose="020B0604020202020204" pitchFamily="34" charset="0"/>
              <a:buChar char="•"/>
            </a:pPr>
            <a:r>
              <a:rPr lang="en-US" sz="2000" b="1" dirty="0" smtClean="0">
                <a:solidFill>
                  <a:srgbClr val="143173"/>
                </a:solidFill>
                <a:latin typeface="Arial" panose="020B0604020202020204" pitchFamily="34" charset="0"/>
                <a:cs typeface="Arial" panose="020B0604020202020204" pitchFamily="34" charset="0"/>
              </a:rPr>
              <a:t>Security in the Cloud reference architecture</a:t>
            </a:r>
          </a:p>
          <a:p>
            <a:pPr defTabSz="614363">
              <a:buClr>
                <a:srgbClr val="143173"/>
              </a:buClr>
            </a:pPr>
            <a:endParaRPr lang="en-US" sz="2000" b="1" dirty="0" smtClean="0">
              <a:solidFill>
                <a:srgbClr val="143173"/>
              </a:solidFill>
              <a:latin typeface="Arial" panose="020B0604020202020204" pitchFamily="34" charset="0"/>
              <a:cs typeface="Arial" panose="020B0604020202020204" pitchFamily="34" charset="0"/>
            </a:endParaRPr>
          </a:p>
          <a:p>
            <a:pPr marL="342900" indent="-342900" defTabSz="614363">
              <a:spcBef>
                <a:spcPts val="600"/>
              </a:spcBef>
              <a:buFont typeface="Arial" panose="020B0604020202020204" pitchFamily="34" charset="0"/>
              <a:buChar char="•"/>
            </a:pPr>
            <a:r>
              <a:rPr lang="en-US" sz="2000" b="1" dirty="0" smtClean="0">
                <a:solidFill>
                  <a:srgbClr val="143173"/>
                </a:solidFill>
                <a:latin typeface="Arial" panose="020B0604020202020204" pitchFamily="34" charset="0"/>
                <a:cs typeface="Arial" panose="020B0604020202020204" pitchFamily="34" charset="0"/>
              </a:rPr>
              <a:t>Cloud security concerns and risk issues </a:t>
            </a:r>
          </a:p>
          <a:p>
            <a:pPr marL="342900" indent="-342900" defTabSz="614363">
              <a:spcBef>
                <a:spcPts val="600"/>
              </a:spcBef>
              <a:buFont typeface="Arial" panose="020B0604020202020204" pitchFamily="34" charset="0"/>
              <a:buChar char="•"/>
            </a:pPr>
            <a:endParaRPr lang="en-US" sz="2000" b="1" dirty="0" smtClean="0">
              <a:solidFill>
                <a:srgbClr val="143173"/>
              </a:solidFill>
              <a:latin typeface="Arial" panose="020B0604020202020204" pitchFamily="34" charset="0"/>
              <a:cs typeface="Arial" panose="020B0604020202020204" pitchFamily="34" charset="0"/>
            </a:endParaRPr>
          </a:p>
          <a:p>
            <a:pPr marL="342900" indent="-342900" defTabSz="614363">
              <a:spcBef>
                <a:spcPts val="600"/>
              </a:spcBef>
              <a:buFont typeface="Arial" panose="020B0604020202020204" pitchFamily="34" charset="0"/>
              <a:buChar char="•"/>
            </a:pPr>
            <a:r>
              <a:rPr lang="en-US" sz="2000" b="1" dirty="0" smtClean="0">
                <a:solidFill>
                  <a:srgbClr val="143173"/>
                </a:solidFill>
                <a:latin typeface="Arial" panose="020B0604020202020204" pitchFamily="34" charset="0"/>
                <a:cs typeface="Arial" panose="020B0604020202020204" pitchFamily="34" charset="0"/>
              </a:rPr>
              <a:t>Cloud security requirements</a:t>
            </a:r>
          </a:p>
          <a:p>
            <a:pPr defTabSz="614363">
              <a:spcBef>
                <a:spcPts val="600"/>
              </a:spcBef>
            </a:pPr>
            <a:endParaRPr lang="en-US" sz="2000" b="1" dirty="0" smtClean="0">
              <a:solidFill>
                <a:srgbClr val="143173"/>
              </a:solidFill>
              <a:latin typeface="Arial" panose="020B0604020202020204" pitchFamily="34" charset="0"/>
              <a:cs typeface="Arial" panose="020B0604020202020204" pitchFamily="34" charset="0"/>
            </a:endParaRPr>
          </a:p>
          <a:p>
            <a:pPr marL="342900" indent="-342900" defTabSz="614363">
              <a:spcBef>
                <a:spcPts val="600"/>
              </a:spcBef>
              <a:buFont typeface="Arial" panose="020B0604020202020204" pitchFamily="34" charset="0"/>
              <a:buChar char="•"/>
            </a:pPr>
            <a:r>
              <a:rPr lang="en-US" sz="2000" b="1" dirty="0">
                <a:solidFill>
                  <a:srgbClr val="143173"/>
                </a:solidFill>
                <a:latin typeface="Arial" panose="020B0604020202020204" pitchFamily="34" charset="0"/>
                <a:cs typeface="Arial" panose="020B0604020202020204" pitchFamily="34" charset="0"/>
              </a:rPr>
              <a:t>Cloud Security Standards and Frameworks </a:t>
            </a:r>
          </a:p>
        </p:txBody>
      </p:sp>
      <p:sp>
        <p:nvSpPr>
          <p:cNvPr id="9"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anose="020B0604030504040204" pitchFamily="34" charset="0"/>
              </a:defRPr>
            </a:lvl2pPr>
            <a:lvl3pPr marL="1143000" indent="-228600">
              <a:spcBef>
                <a:spcPct val="20000"/>
              </a:spcBef>
              <a:buSzPct val="60000"/>
              <a:buBlip>
                <a:blip r:embed="rId3"/>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anose="020B0604030504040204" pitchFamily="34" charset="0"/>
              </a:defRPr>
            </a:lvl4pPr>
            <a:lvl5pPr marL="2057400" indent="-228600">
              <a:spcBef>
                <a:spcPct val="20000"/>
              </a:spcBef>
              <a:buSzPct val="60000"/>
              <a:buBlip>
                <a:blip r:embed="rId3"/>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20</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6" name="Text Box 25"/>
          <p:cNvSpPr txBox="1">
            <a:spLocks noChangeArrowheads="1"/>
          </p:cNvSpPr>
          <p:nvPr/>
        </p:nvSpPr>
        <p:spPr bwMode="auto">
          <a:xfrm>
            <a:off x="440083" y="908720"/>
            <a:ext cx="8378131" cy="4108817"/>
          </a:xfrm>
          <a:prstGeom prst="rect">
            <a:avLst/>
          </a:prstGeom>
          <a:noFill/>
          <a:ln w="9525">
            <a:noFill/>
            <a:miter lim="800000"/>
            <a:headEnd/>
            <a:tailEnd/>
          </a:ln>
          <a:effectLst/>
        </p:spPr>
        <p:txBody>
          <a:bodyPr wrap="square">
            <a:spAutoFit/>
          </a:bodyPr>
          <a:lstStyle/>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European Union Agency for Network and Information Security (ENISA): </a:t>
            </a:r>
            <a:r>
              <a:rPr lang="en-US" sz="1700" dirty="0" smtClean="0">
                <a:solidFill>
                  <a:srgbClr val="143173"/>
                </a:solidFill>
                <a:latin typeface="Arial" panose="020B0604020202020204" pitchFamily="34" charset="0"/>
                <a:cs typeface="Arial" panose="020B0604020202020204" pitchFamily="34" charset="0"/>
              </a:rPr>
              <a:t>One of the most widely-read reference documents on cloud security: “</a:t>
            </a:r>
            <a:r>
              <a:rPr lang="en-US" sz="1700" i="1" dirty="0" smtClean="0">
                <a:solidFill>
                  <a:srgbClr val="143173"/>
                </a:solidFill>
                <a:latin typeface="Arial" panose="020B0604020202020204" pitchFamily="34" charset="0"/>
                <a:cs typeface="Arial" panose="020B0604020202020204" pitchFamily="34" charset="0"/>
              </a:rPr>
              <a:t>Cloud computing: benefits, risks and recommendations for information technology”</a:t>
            </a:r>
            <a:r>
              <a:rPr lang="en-US" sz="1700" dirty="0" smtClean="0">
                <a:solidFill>
                  <a:srgbClr val="143173"/>
                </a:solidFill>
                <a:latin typeface="Arial" panose="020B0604020202020204" pitchFamily="34" charset="0"/>
                <a:cs typeface="Arial" panose="020B0604020202020204" pitchFamily="34" charset="0"/>
              </a:rPr>
              <a:t>, by ENISA, uses a risk-assessment approach to analyze the security issues raised by cloud services: </a:t>
            </a:r>
            <a:r>
              <a:rPr lang="en-US" sz="1700" dirty="0" smtClean="0">
                <a:solidFill>
                  <a:srgbClr val="143173"/>
                </a:solidFill>
                <a:latin typeface="Arial" panose="020B0604020202020204" pitchFamily="34" charset="0"/>
                <a:cs typeface="Arial" panose="020B0604020202020204" pitchFamily="34" charset="0"/>
                <a:hlinkClick r:id="rId4"/>
              </a:rPr>
              <a:t>https://www.enisa.europa.eu/</a:t>
            </a:r>
            <a:endParaRPr lang="en-US" sz="1700" dirty="0" smtClean="0">
              <a:solidFill>
                <a:srgbClr val="143173"/>
              </a:solidFill>
              <a:latin typeface="Arial" panose="020B0604020202020204" pitchFamily="34" charset="0"/>
              <a:cs typeface="Arial" panose="020B0604020202020204" pitchFamily="34" charset="0"/>
            </a:endParaRPr>
          </a:p>
          <a:p>
            <a:pPr defTabSz="614363">
              <a:spcBef>
                <a:spcPts val="1200"/>
              </a:spcBef>
            </a:pPr>
            <a:r>
              <a:rPr lang="en-US" sz="1700" dirty="0" smtClean="0">
                <a:solidFill>
                  <a:srgbClr val="143173"/>
                </a:solidFill>
                <a:latin typeface="Arial" panose="020B0604020202020204" pitchFamily="34" charset="0"/>
                <a:cs typeface="Arial" panose="020B0604020202020204" pitchFamily="34" charset="0"/>
              </a:rPr>
              <a:t>The most important results of this report are:</a:t>
            </a:r>
          </a:p>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A prioritized list of organizational, technical, and legal risks, for clients of cloud providers (CSU).</a:t>
            </a:r>
          </a:p>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An assurance framework allowing cloud customers to compare different providers (CSP) according to their security practices. </a:t>
            </a:r>
          </a:p>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A comprehensive analysis of legal issues raised by cloud computing, and advice for contractual negotiations or selection of providers on the basis of their contractual conditions and proposed SLAs.</a:t>
            </a: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2553" y="4780364"/>
            <a:ext cx="2598420" cy="1744980"/>
          </a:xfrm>
          <a:prstGeom prst="rect">
            <a:avLst/>
          </a:prstGeom>
        </p:spPr>
      </p:pic>
      <p:sp>
        <p:nvSpPr>
          <p:cNvPr id="7"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Cloud </a:t>
            </a:r>
            <a:r>
              <a:rPr lang="en-US" sz="2200" dirty="0">
                <a:solidFill>
                  <a:srgbClr val="143173"/>
                </a:solidFill>
                <a:latin typeface="Arial" panose="020B0604020202020204" pitchFamily="34" charset="0"/>
                <a:cs typeface="Arial" panose="020B0604020202020204" pitchFamily="34" charset="0"/>
              </a:rPr>
              <a:t>Security </a:t>
            </a:r>
            <a:r>
              <a:rPr lang="en-US" sz="2200" dirty="0" smtClean="0">
                <a:solidFill>
                  <a:srgbClr val="143173"/>
                </a:solidFill>
                <a:latin typeface="Arial" panose="020B0604020202020204" pitchFamily="34" charset="0"/>
                <a:cs typeface="Arial" panose="020B0604020202020204" pitchFamily="34" charset="0"/>
              </a:rPr>
              <a:t>Standards and Frameworks (1/3)</a:t>
            </a:r>
            <a:endParaRPr lang="en-US" b="0" dirty="0">
              <a:solidFill>
                <a:srgbClr val="143173"/>
              </a:solidFill>
              <a:latin typeface="Arial" panose="020B0604020202020204" pitchFamily="34" charset="0"/>
              <a:cs typeface="Arial" panose="020B0604020202020204" pitchFamily="34" charset="0"/>
            </a:endParaRPr>
          </a:p>
        </p:txBody>
      </p:sp>
      <p:sp>
        <p:nvSpPr>
          <p:cNvPr id="8"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Tree>
    <p:extLst>
      <p:ext uri="{BB962C8B-B14F-4D97-AF65-F5344CB8AC3E}">
        <p14:creationId xmlns:p14="http://schemas.microsoft.com/office/powerpoint/2010/main" val="333063067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21</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6" name="Text Box 25"/>
          <p:cNvSpPr txBox="1">
            <a:spLocks noChangeArrowheads="1"/>
          </p:cNvSpPr>
          <p:nvPr/>
        </p:nvSpPr>
        <p:spPr bwMode="auto">
          <a:xfrm>
            <a:off x="440083" y="908720"/>
            <a:ext cx="8378131" cy="4001095"/>
          </a:xfrm>
          <a:prstGeom prst="rect">
            <a:avLst/>
          </a:prstGeom>
          <a:noFill/>
          <a:ln w="9525">
            <a:noFill/>
            <a:miter lim="800000"/>
            <a:headEnd/>
            <a:tailEnd/>
          </a:ln>
          <a:effectLst/>
        </p:spPr>
        <p:txBody>
          <a:bodyPr wrap="square">
            <a:spAutoFit/>
          </a:bodyPr>
          <a:lstStyle/>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Cloud Security Alliance (CSA) </a:t>
            </a:r>
            <a:r>
              <a:rPr lang="en-US" sz="1700" dirty="0" smtClean="0">
                <a:solidFill>
                  <a:srgbClr val="143173"/>
                </a:solidFill>
                <a:latin typeface="Arial" panose="020B0604020202020204" pitchFamily="34" charset="0"/>
                <a:cs typeface="Arial" panose="020B0604020202020204" pitchFamily="34" charset="0"/>
              </a:rPr>
              <a:t>is a non-profit organization formed to promote the use of best practices for providing security assurance within cloud computing, and provide education on the uses of cloud computing to help secure all other forms of computing: </a:t>
            </a:r>
            <a:r>
              <a:rPr lang="en-US" sz="1700" dirty="0" smtClean="0">
                <a:solidFill>
                  <a:srgbClr val="143173"/>
                </a:solidFill>
                <a:latin typeface="Arial" panose="020B0604020202020204" pitchFamily="34" charset="0"/>
                <a:cs typeface="Arial" panose="020B0604020202020204" pitchFamily="34" charset="0"/>
                <a:hlinkClick r:id="rId4"/>
              </a:rPr>
              <a:t>https://cloudsecurityalliance.org/</a:t>
            </a:r>
            <a:endParaRPr lang="en-US" sz="1700" dirty="0" smtClean="0">
              <a:solidFill>
                <a:srgbClr val="143173"/>
              </a:solidFill>
              <a:latin typeface="Arial" panose="020B0604020202020204" pitchFamily="34" charset="0"/>
              <a:cs typeface="Arial" panose="020B0604020202020204" pitchFamily="34" charset="0"/>
            </a:endParaRPr>
          </a:p>
          <a:p>
            <a:pPr defTabSz="614363">
              <a:spcBef>
                <a:spcPts val="1200"/>
              </a:spcBef>
            </a:pPr>
            <a:r>
              <a:rPr lang="en-US" sz="1700" dirty="0" smtClean="0">
                <a:solidFill>
                  <a:srgbClr val="143173"/>
                </a:solidFill>
                <a:latin typeface="Arial" panose="020B0604020202020204" pitchFamily="34" charset="0"/>
                <a:cs typeface="Arial" panose="020B0604020202020204" pitchFamily="34" charset="0"/>
              </a:rPr>
              <a:t>CSA’s objectives are:</a:t>
            </a:r>
          </a:p>
          <a:p>
            <a:pPr marL="285750" indent="-285750" defTabSz="614363">
              <a:spcBef>
                <a:spcPts val="1200"/>
              </a:spcBef>
              <a:buFont typeface="Arial" panose="020B0604020202020204" pitchFamily="34" charset="0"/>
              <a:buChar char="•"/>
            </a:pPr>
            <a:r>
              <a:rPr lang="en-US" sz="1700" dirty="0">
                <a:solidFill>
                  <a:srgbClr val="143173"/>
                </a:solidFill>
                <a:latin typeface="Arial" panose="020B0604020202020204" pitchFamily="34" charset="0"/>
                <a:cs typeface="Arial" panose="020B0604020202020204" pitchFamily="34" charset="0"/>
              </a:rPr>
              <a:t>T</a:t>
            </a:r>
            <a:r>
              <a:rPr lang="en-US" sz="1700" dirty="0" smtClean="0">
                <a:solidFill>
                  <a:srgbClr val="143173"/>
                </a:solidFill>
                <a:latin typeface="Arial" panose="020B0604020202020204" pitchFamily="34" charset="0"/>
                <a:cs typeface="Arial" panose="020B0604020202020204" pitchFamily="34" charset="0"/>
              </a:rPr>
              <a:t>o promote a common level of understanding between the consumer (CSU) and the provider of cloud computing (CSP) with regard to security requirements and attestation of assurance</a:t>
            </a:r>
          </a:p>
          <a:p>
            <a:pPr marL="285750" indent="-285750" defTabSz="614363">
              <a:spcBef>
                <a:spcPts val="1200"/>
              </a:spcBef>
              <a:buFont typeface="Arial" panose="020B0604020202020204" pitchFamily="34" charset="0"/>
              <a:buChar char="•"/>
            </a:pPr>
            <a:r>
              <a:rPr lang="en-US" sz="1700" dirty="0">
                <a:solidFill>
                  <a:srgbClr val="143173"/>
                </a:solidFill>
                <a:latin typeface="Arial" panose="020B0604020202020204" pitchFamily="34" charset="0"/>
                <a:cs typeface="Arial" panose="020B0604020202020204" pitchFamily="34" charset="0"/>
              </a:rPr>
              <a:t>T</a:t>
            </a:r>
            <a:r>
              <a:rPr lang="en-US" sz="1700" dirty="0" smtClean="0">
                <a:solidFill>
                  <a:srgbClr val="143173"/>
                </a:solidFill>
                <a:latin typeface="Arial" panose="020B0604020202020204" pitchFamily="34" charset="0"/>
                <a:cs typeface="Arial" panose="020B0604020202020204" pitchFamily="34" charset="0"/>
              </a:rPr>
              <a:t>o promote independent research into best practices for cloud computing security</a:t>
            </a:r>
          </a:p>
          <a:p>
            <a:pPr marL="285750" indent="-285750" defTabSz="614363">
              <a:spcBef>
                <a:spcPts val="1200"/>
              </a:spcBef>
              <a:buFont typeface="Arial" panose="020B0604020202020204" pitchFamily="34" charset="0"/>
              <a:buChar char="•"/>
            </a:pPr>
            <a:r>
              <a:rPr lang="en-US" sz="1700" dirty="0">
                <a:solidFill>
                  <a:srgbClr val="143173"/>
                </a:solidFill>
                <a:latin typeface="Arial" panose="020B0604020202020204" pitchFamily="34" charset="0"/>
                <a:cs typeface="Arial" panose="020B0604020202020204" pitchFamily="34" charset="0"/>
              </a:rPr>
              <a:t>T</a:t>
            </a:r>
            <a:r>
              <a:rPr lang="en-US" sz="1700" dirty="0" smtClean="0">
                <a:solidFill>
                  <a:srgbClr val="143173"/>
                </a:solidFill>
                <a:latin typeface="Arial" panose="020B0604020202020204" pitchFamily="34" charset="0"/>
                <a:cs typeface="Arial" panose="020B0604020202020204" pitchFamily="34" charset="0"/>
              </a:rPr>
              <a:t>o launch awareness campaigns and educational programs on the appropriate uses of cloud computing, and cloud security solutions</a:t>
            </a:r>
          </a:p>
          <a:p>
            <a:pPr marL="285750" indent="-285750" defTabSz="614363">
              <a:spcBef>
                <a:spcPts val="1200"/>
              </a:spcBef>
              <a:buFont typeface="Arial" panose="020B0604020202020204" pitchFamily="34" charset="0"/>
              <a:buChar char="•"/>
            </a:pPr>
            <a:r>
              <a:rPr lang="en-US" sz="1700" dirty="0">
                <a:solidFill>
                  <a:srgbClr val="143173"/>
                </a:solidFill>
                <a:latin typeface="Arial" panose="020B0604020202020204" pitchFamily="34" charset="0"/>
                <a:cs typeface="Arial" panose="020B0604020202020204" pitchFamily="34" charset="0"/>
              </a:rPr>
              <a:t>T</a:t>
            </a:r>
            <a:r>
              <a:rPr lang="en-US" sz="1700" dirty="0" smtClean="0">
                <a:solidFill>
                  <a:srgbClr val="143173"/>
                </a:solidFill>
                <a:latin typeface="Arial" panose="020B0604020202020204" pitchFamily="34" charset="0"/>
                <a:cs typeface="Arial" panose="020B0604020202020204" pitchFamily="34" charset="0"/>
              </a:rPr>
              <a:t>o create consensus lists of issues and guidance for cloud security assurance</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4474" y="5065232"/>
            <a:ext cx="2897505" cy="1274445"/>
          </a:xfrm>
          <a:prstGeom prst="rect">
            <a:avLst/>
          </a:prstGeom>
        </p:spPr>
      </p:pic>
      <p:sp>
        <p:nvSpPr>
          <p:cNvPr id="9"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Cloud </a:t>
            </a:r>
            <a:r>
              <a:rPr lang="en-US" sz="2200" dirty="0">
                <a:solidFill>
                  <a:srgbClr val="143173"/>
                </a:solidFill>
                <a:latin typeface="Arial" panose="020B0604020202020204" pitchFamily="34" charset="0"/>
                <a:cs typeface="Arial" panose="020B0604020202020204" pitchFamily="34" charset="0"/>
              </a:rPr>
              <a:t>Security </a:t>
            </a:r>
            <a:r>
              <a:rPr lang="en-US" sz="2200" dirty="0" smtClean="0">
                <a:solidFill>
                  <a:srgbClr val="143173"/>
                </a:solidFill>
                <a:latin typeface="Arial" panose="020B0604020202020204" pitchFamily="34" charset="0"/>
                <a:cs typeface="Arial" panose="020B0604020202020204" pitchFamily="34" charset="0"/>
              </a:rPr>
              <a:t>Standards and Frameworks (2/3)</a:t>
            </a:r>
            <a:endParaRPr lang="en-US" b="0" dirty="0">
              <a:solidFill>
                <a:srgbClr val="143173"/>
              </a:solidFill>
              <a:latin typeface="Arial" panose="020B0604020202020204" pitchFamily="34" charset="0"/>
              <a:cs typeface="Arial" panose="020B0604020202020204" pitchFamily="34" charset="0"/>
            </a:endParaRPr>
          </a:p>
        </p:txBody>
      </p:sp>
      <p:sp>
        <p:nvSpPr>
          <p:cNvPr id="7"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Tree>
    <p:extLst>
      <p:ext uri="{BB962C8B-B14F-4D97-AF65-F5344CB8AC3E}">
        <p14:creationId xmlns:p14="http://schemas.microsoft.com/office/powerpoint/2010/main" val="268879806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22</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Cloud </a:t>
            </a:r>
            <a:r>
              <a:rPr lang="en-US" sz="2200" dirty="0">
                <a:solidFill>
                  <a:srgbClr val="143173"/>
                </a:solidFill>
                <a:latin typeface="Arial" panose="020B0604020202020204" pitchFamily="34" charset="0"/>
                <a:cs typeface="Arial" panose="020B0604020202020204" pitchFamily="34" charset="0"/>
              </a:rPr>
              <a:t>Security </a:t>
            </a:r>
            <a:r>
              <a:rPr lang="en-US" sz="2200" dirty="0" smtClean="0">
                <a:solidFill>
                  <a:srgbClr val="143173"/>
                </a:solidFill>
                <a:latin typeface="Arial" panose="020B0604020202020204" pitchFamily="34" charset="0"/>
                <a:cs typeface="Arial" panose="020B0604020202020204" pitchFamily="34" charset="0"/>
              </a:rPr>
              <a:t>Standards and Frameworks (3/3)</a:t>
            </a:r>
            <a:endParaRPr lang="en-US" b="0" dirty="0">
              <a:solidFill>
                <a:srgbClr val="143173"/>
              </a:solidFill>
              <a:latin typeface="Arial" panose="020B0604020202020204" pitchFamily="34" charset="0"/>
              <a:cs typeface="Arial" panose="020B0604020202020204" pitchFamily="34" charset="0"/>
            </a:endParaRPr>
          </a:p>
        </p:txBody>
      </p:sp>
      <p:sp>
        <p:nvSpPr>
          <p:cNvPr id="6" name="Text Box 25"/>
          <p:cNvSpPr txBox="1">
            <a:spLocks noChangeArrowheads="1"/>
          </p:cNvSpPr>
          <p:nvPr/>
        </p:nvSpPr>
        <p:spPr bwMode="auto">
          <a:xfrm>
            <a:off x="440083" y="908720"/>
            <a:ext cx="8378131" cy="3277820"/>
          </a:xfrm>
          <a:prstGeom prst="rect">
            <a:avLst/>
          </a:prstGeom>
          <a:noFill/>
          <a:ln w="9525">
            <a:noFill/>
            <a:miter lim="800000"/>
            <a:headEnd/>
            <a:tailEnd/>
          </a:ln>
          <a:effectLst/>
        </p:spPr>
        <p:txBody>
          <a:bodyPr wrap="square">
            <a:spAutoFit/>
          </a:bodyPr>
          <a:lstStyle/>
          <a:p>
            <a:pPr marL="285750" indent="-285750" defTabSz="614363">
              <a:spcBef>
                <a:spcPts val="1200"/>
              </a:spcBef>
              <a:buFont typeface="Arial" panose="020B0604020202020204" pitchFamily="34" charset="0"/>
              <a:buChar char="•"/>
            </a:pPr>
            <a:r>
              <a:rPr lang="en-US" sz="1700" b="1" dirty="0" smtClean="0">
                <a:solidFill>
                  <a:srgbClr val="143173"/>
                </a:solidFill>
                <a:latin typeface="Arial" panose="020B0604020202020204" pitchFamily="34" charset="0"/>
                <a:cs typeface="Arial" panose="020B0604020202020204" pitchFamily="34" charset="0"/>
              </a:rPr>
              <a:t>ITU-T Study Group 17 – Security: </a:t>
            </a:r>
            <a:r>
              <a:rPr lang="en-US" sz="1700" dirty="0" smtClean="0">
                <a:solidFill>
                  <a:srgbClr val="143173"/>
                </a:solidFill>
                <a:latin typeface="Arial" panose="020B0604020202020204" pitchFamily="34" charset="0"/>
                <a:cs typeface="Arial" panose="020B0604020202020204" pitchFamily="34" charset="0"/>
              </a:rPr>
              <a:t>Work to build confidence and security in the use of information and communication technologies (ICTs) continues to intensify in a bid to facilitate more secure network infrastructure, services and applications. Over seventy standards (ITU-T Recommendations) focusing on security have been published.</a:t>
            </a:r>
          </a:p>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ITU-T SG17 coordinates security-related work across all ITU-T Study Groups. Often working in cooperation with other Standards </a:t>
            </a:r>
            <a:r>
              <a:rPr lang="en-US" sz="1700" dirty="0">
                <a:solidFill>
                  <a:srgbClr val="143173"/>
                </a:solidFill>
                <a:latin typeface="Arial" panose="020B0604020202020204" pitchFamily="34" charset="0"/>
                <a:cs typeface="Arial" panose="020B0604020202020204" pitchFamily="34" charset="0"/>
              </a:rPr>
              <a:t>D</a:t>
            </a:r>
            <a:r>
              <a:rPr lang="en-US" sz="1700" dirty="0" smtClean="0">
                <a:solidFill>
                  <a:srgbClr val="143173"/>
                </a:solidFill>
                <a:latin typeface="Arial" panose="020B0604020202020204" pitchFamily="34" charset="0"/>
                <a:cs typeface="Arial" panose="020B0604020202020204" pitchFamily="34" charset="0"/>
              </a:rPr>
              <a:t>evelopment </a:t>
            </a:r>
            <a:r>
              <a:rPr lang="en-US" sz="1700" dirty="0">
                <a:solidFill>
                  <a:srgbClr val="143173"/>
                </a:solidFill>
                <a:latin typeface="Arial" panose="020B0604020202020204" pitchFamily="34" charset="0"/>
                <a:cs typeface="Arial" panose="020B0604020202020204" pitchFamily="34" charset="0"/>
              </a:rPr>
              <a:t>O</a:t>
            </a:r>
            <a:r>
              <a:rPr lang="en-US" sz="1700" dirty="0" smtClean="0">
                <a:solidFill>
                  <a:srgbClr val="143173"/>
                </a:solidFill>
                <a:latin typeface="Arial" panose="020B0604020202020204" pitchFamily="34" charset="0"/>
                <a:cs typeface="Arial" panose="020B0604020202020204" pitchFamily="34" charset="0"/>
              </a:rPr>
              <a:t>rganizations (SDOs) and various ICT industry consortia, SG17 deals with a broad range of standardization issues: </a:t>
            </a:r>
            <a:r>
              <a:rPr lang="en-US" sz="1700" dirty="0" smtClean="0">
                <a:solidFill>
                  <a:srgbClr val="143173"/>
                </a:solidFill>
                <a:latin typeface="Arial" panose="020B0604020202020204" pitchFamily="34" charset="0"/>
                <a:cs typeface="Arial" panose="020B0604020202020204" pitchFamily="34" charset="0"/>
                <a:hlinkClick r:id="rId4"/>
              </a:rPr>
              <a:t>http://w</a:t>
            </a:r>
            <a:r>
              <a:rPr lang="en-US" sz="1700" dirty="0" smtClean="0">
                <a:solidFill>
                  <a:srgbClr val="00A1DA"/>
                </a:solidFill>
                <a:latin typeface="Arial" panose="020B0604020202020204" pitchFamily="34" charset="0"/>
                <a:cs typeface="Arial" panose="020B0604020202020204" pitchFamily="34" charset="0"/>
                <a:hlinkClick r:id="rId4"/>
              </a:rPr>
              <a:t>ww</a:t>
            </a:r>
            <a:r>
              <a:rPr lang="en-US" sz="1700" dirty="0" smtClean="0">
                <a:solidFill>
                  <a:srgbClr val="143173"/>
                </a:solidFill>
                <a:latin typeface="Arial" panose="020B0604020202020204" pitchFamily="34" charset="0"/>
                <a:cs typeface="Arial" panose="020B0604020202020204" pitchFamily="34" charset="0"/>
                <a:hlinkClick r:id="rId4"/>
              </a:rPr>
              <a:t>.itu.int/en/ITU-T/studygroups/2013-2016/17/Pages/default.aspx</a:t>
            </a:r>
            <a:endParaRPr lang="en-US" sz="1700" dirty="0" smtClean="0">
              <a:solidFill>
                <a:srgbClr val="143173"/>
              </a:solidFill>
              <a:latin typeface="Arial" panose="020B0604020202020204" pitchFamily="34" charset="0"/>
              <a:cs typeface="Arial" panose="020B0604020202020204" pitchFamily="34" charset="0"/>
            </a:endParaRPr>
          </a:p>
          <a:p>
            <a:pPr marL="285750" indent="-285750" defTabSz="614363">
              <a:spcBef>
                <a:spcPts val="1200"/>
              </a:spcBef>
              <a:buFont typeface="Arial" panose="020B0604020202020204" pitchFamily="34" charset="0"/>
              <a:buChar char="•"/>
            </a:pPr>
            <a:endParaRPr lang="en-US" sz="1700" dirty="0" smtClean="0">
              <a:solidFill>
                <a:srgbClr val="143173"/>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4" y="4773004"/>
            <a:ext cx="2745677" cy="1149668"/>
          </a:xfrm>
          <a:prstGeom prst="rect">
            <a:avLst/>
          </a:prstGeom>
        </p:spPr>
      </p:pic>
      <p:sp>
        <p:nvSpPr>
          <p:cNvPr id="7"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Tree>
    <p:extLst>
      <p:ext uri="{BB962C8B-B14F-4D97-AF65-F5344CB8AC3E}">
        <p14:creationId xmlns:p14="http://schemas.microsoft.com/office/powerpoint/2010/main" val="186244071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23</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Conclusion: How to build a secure Cloud?</a:t>
            </a:r>
            <a:endParaRPr lang="en-US" b="0" dirty="0">
              <a:solidFill>
                <a:srgbClr val="143173"/>
              </a:solidFill>
              <a:latin typeface="Arial" panose="020B0604020202020204" pitchFamily="34" charset="0"/>
              <a:cs typeface="Arial" panose="020B0604020202020204" pitchFamily="34" charset="0"/>
            </a:endParaRPr>
          </a:p>
        </p:txBody>
      </p:sp>
      <p:sp>
        <p:nvSpPr>
          <p:cNvPr id="7" name="Text Box 25"/>
          <p:cNvSpPr txBox="1">
            <a:spLocks noChangeArrowheads="1"/>
          </p:cNvSpPr>
          <p:nvPr/>
        </p:nvSpPr>
        <p:spPr bwMode="auto">
          <a:xfrm>
            <a:off x="514349" y="1124744"/>
            <a:ext cx="8378131" cy="4739759"/>
          </a:xfrm>
          <a:prstGeom prst="rect">
            <a:avLst/>
          </a:prstGeom>
          <a:noFill/>
          <a:ln w="9525">
            <a:noFill/>
            <a:miter lim="800000"/>
            <a:headEnd/>
            <a:tailEnd/>
          </a:ln>
          <a:effectLst/>
        </p:spPr>
        <p:txBody>
          <a:bodyPr wrap="square">
            <a:spAutoFit/>
          </a:bodyPr>
          <a:lstStyle/>
          <a:p>
            <a:pPr marL="285750" indent="-285750" defTabSz="614363">
              <a:spcBef>
                <a:spcPts val="1200"/>
              </a:spcBef>
              <a:buFont typeface="Arial" panose="020B0604020202020204" pitchFamily="34" charset="0"/>
              <a:buChar char="•"/>
            </a:pPr>
            <a:r>
              <a:rPr lang="en-US" sz="1800" dirty="0" smtClean="0">
                <a:solidFill>
                  <a:srgbClr val="143173"/>
                </a:solidFill>
                <a:latin typeface="Arial" panose="020B0604020202020204" pitchFamily="34" charset="0"/>
                <a:cs typeface="Arial" panose="020B0604020202020204" pitchFamily="34" charset="0"/>
              </a:rPr>
              <a:t>Cloud is a </a:t>
            </a:r>
            <a:r>
              <a:rPr lang="en-US" sz="1800" dirty="0" smtClean="0">
                <a:solidFill>
                  <a:srgbClr val="00A1DA"/>
                </a:solidFill>
                <a:latin typeface="Arial" panose="020B0604020202020204" pitchFamily="34" charset="0"/>
                <a:cs typeface="Arial" panose="020B0604020202020204" pitchFamily="34" charset="0"/>
              </a:rPr>
              <a:t>natural evolution </a:t>
            </a:r>
            <a:r>
              <a:rPr lang="en-US" sz="1800" dirty="0" smtClean="0">
                <a:solidFill>
                  <a:srgbClr val="143173"/>
                </a:solidFill>
                <a:latin typeface="Arial" panose="020B0604020202020204" pitchFamily="34" charset="0"/>
                <a:cs typeface="Arial" panose="020B0604020202020204" pitchFamily="34" charset="0"/>
              </a:rPr>
              <a:t>in the ICT world</a:t>
            </a:r>
          </a:p>
          <a:p>
            <a:pPr defTabSz="614363">
              <a:spcBef>
                <a:spcPts val="1200"/>
              </a:spcBef>
            </a:pPr>
            <a:endParaRPr lang="en-US" sz="1800" dirty="0" smtClean="0">
              <a:solidFill>
                <a:srgbClr val="143173"/>
              </a:solidFill>
              <a:latin typeface="Arial" panose="020B0604020202020204" pitchFamily="34" charset="0"/>
              <a:cs typeface="Arial" panose="020B0604020202020204" pitchFamily="34" charset="0"/>
            </a:endParaRPr>
          </a:p>
          <a:p>
            <a:pPr marL="285750" indent="-285750" defTabSz="614363">
              <a:spcBef>
                <a:spcPts val="1200"/>
              </a:spcBef>
              <a:buFont typeface="Arial" panose="020B0604020202020204" pitchFamily="34" charset="0"/>
              <a:buChar char="•"/>
            </a:pPr>
            <a:r>
              <a:rPr lang="en-US" sz="1800" dirty="0" smtClean="0">
                <a:solidFill>
                  <a:srgbClr val="143173"/>
                </a:solidFill>
                <a:latin typeface="Arial" panose="020B0604020202020204" pitchFamily="34" charset="0"/>
                <a:cs typeface="Arial" panose="020B0604020202020204" pitchFamily="34" charset="0"/>
              </a:rPr>
              <a:t>Security in an </a:t>
            </a:r>
            <a:r>
              <a:rPr lang="en-US" sz="1800" dirty="0" smtClean="0">
                <a:solidFill>
                  <a:srgbClr val="00A1DA"/>
                </a:solidFill>
                <a:latin typeface="Arial" panose="020B0604020202020204" pitchFamily="34" charset="0"/>
                <a:cs typeface="Arial" panose="020B0604020202020204" pitchFamily="34" charset="0"/>
              </a:rPr>
              <a:t>essential requirement</a:t>
            </a:r>
            <a:r>
              <a:rPr lang="en-US" sz="1800" dirty="0" smtClean="0">
                <a:solidFill>
                  <a:srgbClr val="143173"/>
                </a:solidFill>
                <a:latin typeface="Arial" panose="020B0604020202020204" pitchFamily="34" charset="0"/>
                <a:cs typeface="Arial" panose="020B0604020202020204" pitchFamily="34" charset="0"/>
              </a:rPr>
              <a:t>. In developing solutions to cloud computing security issues, it may be helpful to identify the problems and approaches in terms of:</a:t>
            </a:r>
          </a:p>
          <a:p>
            <a:pPr marL="742950" lvl="1" indent="-285750" defTabSz="614363">
              <a:spcBef>
                <a:spcPts val="600"/>
              </a:spcBef>
              <a:buFont typeface="Arial" panose="020B0604020202020204" pitchFamily="34" charset="0"/>
              <a:buChar char="-"/>
            </a:pPr>
            <a:r>
              <a:rPr lang="en-US" sz="1800" dirty="0" smtClean="0">
                <a:solidFill>
                  <a:srgbClr val="143173"/>
                </a:solidFill>
                <a:latin typeface="Arial" panose="020B0604020202020204" pitchFamily="34" charset="0"/>
                <a:cs typeface="Arial" panose="020B0604020202020204" pitchFamily="34" charset="0"/>
              </a:rPr>
              <a:t>Loss of control</a:t>
            </a:r>
          </a:p>
          <a:p>
            <a:pPr marL="742950" lvl="1" indent="-285750" defTabSz="614363">
              <a:spcBef>
                <a:spcPts val="600"/>
              </a:spcBef>
              <a:buFont typeface="Arial" panose="020B0604020202020204" pitchFamily="34" charset="0"/>
              <a:buChar char="-"/>
            </a:pPr>
            <a:r>
              <a:rPr lang="en-US" sz="1800" dirty="0">
                <a:solidFill>
                  <a:srgbClr val="143173"/>
                </a:solidFill>
                <a:latin typeface="Arial" panose="020B0604020202020204" pitchFamily="34" charset="0"/>
                <a:cs typeface="Arial" panose="020B0604020202020204" pitchFamily="34" charset="0"/>
              </a:rPr>
              <a:t>Lack of trust</a:t>
            </a:r>
          </a:p>
          <a:p>
            <a:pPr marL="742950" lvl="1" indent="-285750" defTabSz="614363">
              <a:spcBef>
                <a:spcPts val="600"/>
              </a:spcBef>
              <a:buFont typeface="Arial" panose="020B0604020202020204" pitchFamily="34" charset="0"/>
              <a:buChar char="-"/>
            </a:pPr>
            <a:r>
              <a:rPr lang="en-US" sz="1800" dirty="0" smtClean="0">
                <a:solidFill>
                  <a:srgbClr val="143173"/>
                </a:solidFill>
                <a:latin typeface="Arial" panose="020B0604020202020204" pitchFamily="34" charset="0"/>
                <a:cs typeface="Arial" panose="020B0604020202020204" pitchFamily="34" charset="0"/>
              </a:rPr>
              <a:t>Multi-tenancy problems</a:t>
            </a:r>
          </a:p>
          <a:p>
            <a:pPr lvl="1" defTabSz="614363">
              <a:spcBef>
                <a:spcPts val="600"/>
              </a:spcBef>
            </a:pPr>
            <a:endParaRPr lang="en-US" sz="1800" dirty="0">
              <a:solidFill>
                <a:srgbClr val="143173"/>
              </a:solidFill>
              <a:latin typeface="Arial" panose="020B0604020202020204" pitchFamily="34" charset="0"/>
              <a:cs typeface="Arial" panose="020B0604020202020204" pitchFamily="34" charset="0"/>
            </a:endParaRPr>
          </a:p>
          <a:p>
            <a:pPr marL="285750" indent="-285750" defTabSz="614363">
              <a:spcBef>
                <a:spcPts val="1200"/>
              </a:spcBef>
              <a:buFont typeface="Arial" panose="020B0604020202020204" pitchFamily="34" charset="0"/>
              <a:buChar char="•"/>
            </a:pPr>
            <a:r>
              <a:rPr lang="en-US" sz="1800" dirty="0">
                <a:solidFill>
                  <a:srgbClr val="143173"/>
                </a:solidFill>
                <a:latin typeface="Arial" panose="020B0604020202020204" pitchFamily="34" charset="0"/>
                <a:cs typeface="Arial" panose="020B0604020202020204" pitchFamily="34" charset="0"/>
              </a:rPr>
              <a:t>To fully enjoy </a:t>
            </a:r>
            <a:r>
              <a:rPr lang="en-US" sz="1800" dirty="0" smtClean="0">
                <a:solidFill>
                  <a:srgbClr val="143173"/>
                </a:solidFill>
                <a:latin typeface="Arial" panose="020B0604020202020204" pitchFamily="34" charset="0"/>
                <a:cs typeface="Arial" panose="020B0604020202020204" pitchFamily="34" charset="0"/>
              </a:rPr>
              <a:t>the benefits of Cloud, we need </a:t>
            </a:r>
            <a:r>
              <a:rPr lang="en-US" sz="1800" dirty="0" smtClean="0">
                <a:solidFill>
                  <a:srgbClr val="00A1DA"/>
                </a:solidFill>
                <a:latin typeface="Arial" panose="020B0604020202020204" pitchFamily="34" charset="0"/>
                <a:cs typeface="Arial" panose="020B0604020202020204" pitchFamily="34" charset="0"/>
              </a:rPr>
              <a:t>a clear, dynamic, effective and coherent regulation</a:t>
            </a:r>
            <a:r>
              <a:rPr lang="en-US" sz="1800" dirty="0" smtClean="0">
                <a:solidFill>
                  <a:srgbClr val="143173"/>
                </a:solidFill>
                <a:latin typeface="Arial" panose="020B0604020202020204" pitchFamily="34" charset="0"/>
                <a:cs typeface="Arial" panose="020B0604020202020204" pitchFamily="34" charset="0"/>
              </a:rPr>
              <a:t> which </a:t>
            </a:r>
            <a:r>
              <a:rPr lang="en-US" sz="1800" dirty="0">
                <a:solidFill>
                  <a:srgbClr val="143173"/>
                </a:solidFill>
                <a:latin typeface="Arial" panose="020B0604020202020204" pitchFamily="34" charset="0"/>
                <a:cs typeface="Arial" panose="020B0604020202020204" pitchFamily="34" charset="0"/>
              </a:rPr>
              <a:t>guarantees </a:t>
            </a:r>
            <a:r>
              <a:rPr lang="en-US" sz="1800" dirty="0" smtClean="0">
                <a:solidFill>
                  <a:srgbClr val="00A1DA"/>
                </a:solidFill>
                <a:latin typeface="Arial" panose="020B0604020202020204" pitchFamily="34" charset="0"/>
                <a:cs typeface="Arial" panose="020B0604020202020204" pitchFamily="34" charset="0"/>
              </a:rPr>
              <a:t>data transparency, protection </a:t>
            </a:r>
            <a:r>
              <a:rPr lang="en-US" sz="1800" dirty="0">
                <a:solidFill>
                  <a:srgbClr val="00A1DA"/>
                </a:solidFill>
                <a:latin typeface="Arial" panose="020B0604020202020204" pitchFamily="34" charset="0"/>
                <a:cs typeface="Arial" panose="020B0604020202020204" pitchFamily="34" charset="0"/>
              </a:rPr>
              <a:t>and </a:t>
            </a:r>
            <a:r>
              <a:rPr lang="en-US" sz="1800" dirty="0" smtClean="0">
                <a:solidFill>
                  <a:srgbClr val="00A1DA"/>
                </a:solidFill>
                <a:latin typeface="Arial" panose="020B0604020202020204" pitchFamily="34" charset="0"/>
                <a:cs typeface="Arial" panose="020B0604020202020204" pitchFamily="34" charset="0"/>
              </a:rPr>
              <a:t>integrity</a:t>
            </a:r>
            <a:r>
              <a:rPr lang="en-US" sz="1800" dirty="0" smtClean="0">
                <a:solidFill>
                  <a:srgbClr val="143173"/>
                </a:solidFill>
                <a:latin typeface="Arial" panose="020B0604020202020204" pitchFamily="34" charset="0"/>
                <a:cs typeface="Arial" panose="020B0604020202020204" pitchFamily="34" charset="0"/>
              </a:rPr>
              <a:t>. This regulation should encourage </a:t>
            </a:r>
            <a:r>
              <a:rPr lang="en-US" sz="1800" dirty="0">
                <a:solidFill>
                  <a:srgbClr val="143173"/>
                </a:solidFill>
                <a:latin typeface="Arial" panose="020B0604020202020204" pitchFamily="34" charset="0"/>
                <a:cs typeface="Arial" panose="020B0604020202020204" pitchFamily="34" charset="0"/>
              </a:rPr>
              <a:t>innovation, investment and competition </a:t>
            </a:r>
            <a:r>
              <a:rPr lang="en-US" sz="1800" dirty="0" smtClean="0">
                <a:solidFill>
                  <a:srgbClr val="143173"/>
                </a:solidFill>
                <a:latin typeface="Arial" panose="020B0604020202020204" pitchFamily="34" charset="0"/>
                <a:cs typeface="Arial" panose="020B0604020202020204" pitchFamily="34" charset="0"/>
              </a:rPr>
              <a:t>in term of cloud services </a:t>
            </a:r>
            <a:r>
              <a:rPr lang="en-US" sz="1800" dirty="0">
                <a:solidFill>
                  <a:srgbClr val="143173"/>
                </a:solidFill>
                <a:latin typeface="Arial" panose="020B0604020202020204" pitchFamily="34" charset="0"/>
                <a:cs typeface="Arial" panose="020B0604020202020204" pitchFamily="34" charset="0"/>
              </a:rPr>
              <a:t>while </a:t>
            </a:r>
            <a:r>
              <a:rPr lang="en-US" sz="1800" dirty="0">
                <a:solidFill>
                  <a:srgbClr val="00A1DA"/>
                </a:solidFill>
                <a:latin typeface="Arial" panose="020B0604020202020204" pitchFamily="34" charset="0"/>
                <a:cs typeface="Arial" panose="020B0604020202020204" pitchFamily="34" charset="0"/>
              </a:rPr>
              <a:t>protecting</a:t>
            </a:r>
            <a:r>
              <a:rPr lang="en-US" sz="1800" dirty="0">
                <a:solidFill>
                  <a:srgbClr val="143173"/>
                </a:solidFill>
                <a:latin typeface="Arial" panose="020B0604020202020204" pitchFamily="34" charset="0"/>
                <a:cs typeface="Arial" panose="020B0604020202020204" pitchFamily="34" charset="0"/>
              </a:rPr>
              <a:t> the interests of </a:t>
            </a:r>
            <a:r>
              <a:rPr lang="en-US" sz="1800" dirty="0" smtClean="0">
                <a:solidFill>
                  <a:srgbClr val="143173"/>
                </a:solidFill>
                <a:latin typeface="Arial" panose="020B0604020202020204" pitchFamily="34" charset="0"/>
                <a:cs typeface="Arial" panose="020B0604020202020204" pitchFamily="34" charset="0"/>
              </a:rPr>
              <a:t>the Cloud consumers.</a:t>
            </a:r>
          </a:p>
        </p:txBody>
      </p:sp>
      <p:sp>
        <p:nvSpPr>
          <p:cNvPr id="5"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Tree>
    <p:extLst>
      <p:ext uri="{BB962C8B-B14F-4D97-AF65-F5344CB8AC3E}">
        <p14:creationId xmlns:p14="http://schemas.microsoft.com/office/powerpoint/2010/main" val="22625496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txBox="1">
            <a:spLocks noChangeArrowheads="1"/>
          </p:cNvSpPr>
          <p:nvPr/>
        </p:nvSpPr>
        <p:spPr bwMode="auto">
          <a:xfrm>
            <a:off x="0" y="2257441"/>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r>
              <a:rPr lang="en-US" altLang="en-US" kern="0" dirty="0" smtClean="0">
                <a:solidFill>
                  <a:schemeClr val="accent6">
                    <a:lumMod val="75000"/>
                  </a:schemeClr>
                </a:solidFill>
                <a:latin typeface="Arial" panose="020B0604020202020204" pitchFamily="34" charset="0"/>
                <a:cs typeface="Arial" panose="020B0604020202020204" pitchFamily="34" charset="0"/>
              </a:rPr>
              <a:t>Thank you...</a:t>
            </a:r>
          </a:p>
          <a:p>
            <a:endParaRPr lang="en-US" altLang="en-US" kern="0" dirty="0" smtClean="0">
              <a:solidFill>
                <a:schemeClr val="accent6">
                  <a:lumMod val="75000"/>
                </a:schemeClr>
              </a:solidFill>
              <a:latin typeface="Arial" panose="020B0604020202020204" pitchFamily="34" charset="0"/>
              <a:cs typeface="Arial" panose="020B0604020202020204" pitchFamily="34" charset="0"/>
            </a:endParaRPr>
          </a:p>
        </p:txBody>
      </p:sp>
      <p:sp>
        <p:nvSpPr>
          <p:cNvPr id="9" name="Titre 1"/>
          <p:cNvSpPr txBox="1">
            <a:spLocks/>
          </p:cNvSpPr>
          <p:nvPr/>
        </p:nvSpPr>
        <p:spPr bwMode="auto">
          <a:xfrm>
            <a:off x="5292080" y="3775425"/>
            <a:ext cx="3312368" cy="472285"/>
          </a:xfrm>
          <a:prstGeom prst="rect">
            <a:avLst/>
          </a:prstGeom>
          <a:noFill/>
          <a:ln w="9525">
            <a:noFill/>
            <a:miter lim="800000"/>
            <a:headEnd/>
            <a:tailEnd/>
          </a:ln>
        </p:spPr>
        <p:txBody>
          <a:bodyPr vert="horz" wrap="square" lIns="91419" tIns="53637" rIns="91419" bIns="45709" numCol="1" anchor="ctr" anchorCtr="0" compatLnSpc="1">
            <a:prstTxWarp prst="textNoShape">
              <a:avLst/>
            </a:prstTxWarp>
          </a:bodyPr>
          <a:lst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097" algn="ctr" rtl="0" fontAlgn="base">
              <a:spcBef>
                <a:spcPct val="0"/>
              </a:spcBef>
              <a:spcAft>
                <a:spcPct val="0"/>
              </a:spcAft>
              <a:defRPr sz="4300">
                <a:solidFill>
                  <a:schemeClr val="tx2"/>
                </a:solidFill>
                <a:latin typeface="Arial" charset="0"/>
                <a:cs typeface="Arial" charset="0"/>
              </a:defRPr>
            </a:lvl6pPr>
            <a:lvl7pPr marL="914192" algn="ctr" rtl="0" fontAlgn="base">
              <a:spcBef>
                <a:spcPct val="0"/>
              </a:spcBef>
              <a:spcAft>
                <a:spcPct val="0"/>
              </a:spcAft>
              <a:defRPr sz="4300">
                <a:solidFill>
                  <a:schemeClr val="tx2"/>
                </a:solidFill>
                <a:latin typeface="Arial" charset="0"/>
                <a:cs typeface="Arial" charset="0"/>
              </a:defRPr>
            </a:lvl7pPr>
            <a:lvl8pPr marL="1371289" algn="ctr" rtl="0" fontAlgn="base">
              <a:spcBef>
                <a:spcPct val="0"/>
              </a:spcBef>
              <a:spcAft>
                <a:spcPct val="0"/>
              </a:spcAft>
              <a:defRPr sz="4300">
                <a:solidFill>
                  <a:schemeClr val="tx2"/>
                </a:solidFill>
                <a:latin typeface="Arial" charset="0"/>
                <a:cs typeface="Arial" charset="0"/>
              </a:defRPr>
            </a:lvl8pPr>
            <a:lvl9pPr marL="1828384" algn="ctr" rtl="0" fontAlgn="base">
              <a:spcBef>
                <a:spcPct val="0"/>
              </a:spcBef>
              <a:spcAft>
                <a:spcPct val="0"/>
              </a:spcAft>
              <a:defRPr sz="4300">
                <a:solidFill>
                  <a:schemeClr val="tx2"/>
                </a:solidFill>
                <a:latin typeface="Arial" charset="0"/>
                <a:cs typeface="Arial" charset="0"/>
              </a:defRPr>
            </a:lvl9pPr>
          </a:lstStyle>
          <a:p>
            <a:r>
              <a:rPr lang="fr-FR" sz="2000" b="0" dirty="0" smtClean="0">
                <a:solidFill>
                  <a:srgbClr val="143173"/>
                </a:solidFill>
                <a:latin typeface="Arial Narrow" panose="020B0606020202030204" pitchFamily="34" charset="0"/>
                <a:ea typeface="ＭＳ Ｐゴシック" pitchFamily="34" charset="-128"/>
                <a:cs typeface="Arial" pitchFamily="34" charset="0"/>
              </a:rPr>
              <a:t>@</a:t>
            </a:r>
            <a:r>
              <a:rPr lang="fr-FR" sz="2000" b="0" dirty="0" err="1" smtClean="0">
                <a:solidFill>
                  <a:srgbClr val="143173"/>
                </a:solidFill>
                <a:latin typeface="Arial Narrow" panose="020B0606020202030204" pitchFamily="34" charset="0"/>
                <a:ea typeface="ＭＳ Ｐゴシック" pitchFamily="34" charset="-128"/>
                <a:cs typeface="Arial" pitchFamily="34" charset="0"/>
              </a:rPr>
              <a:t>abenaziza</a:t>
            </a:r>
            <a:endParaRPr lang="en-US" sz="2000" b="0" dirty="0">
              <a:solidFill>
                <a:srgbClr val="143173"/>
              </a:solidFill>
              <a:latin typeface="Arial Narrow" panose="020B0606020202030204" pitchFamily="34" charset="0"/>
              <a:ea typeface="ＭＳ Ｐゴシック" pitchFamily="34" charset="-128"/>
              <a:cs typeface="Arial" pitchFamily="34" charset="0"/>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4779" y="3775425"/>
            <a:ext cx="599376" cy="599376"/>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0629" y="3356994"/>
            <a:ext cx="462002" cy="462002"/>
          </a:xfrm>
          <a:prstGeom prst="rect">
            <a:avLst/>
          </a:prstGeom>
        </p:spPr>
      </p:pic>
      <p:sp>
        <p:nvSpPr>
          <p:cNvPr id="6" name="Titre 1"/>
          <p:cNvSpPr txBox="1">
            <a:spLocks/>
          </p:cNvSpPr>
          <p:nvPr/>
        </p:nvSpPr>
        <p:spPr bwMode="auto">
          <a:xfrm>
            <a:off x="5292080" y="3356992"/>
            <a:ext cx="3312368" cy="472285"/>
          </a:xfrm>
          <a:prstGeom prst="rect">
            <a:avLst/>
          </a:prstGeom>
          <a:noFill/>
          <a:ln w="9525">
            <a:noFill/>
            <a:miter lim="800000"/>
            <a:headEnd/>
            <a:tailEnd/>
          </a:ln>
        </p:spPr>
        <p:txBody>
          <a:bodyPr vert="horz" wrap="square" lIns="91419" tIns="53637" rIns="91419" bIns="45709" numCol="1" anchor="ctr" anchorCtr="0" compatLnSpc="1">
            <a:prstTxWarp prst="textNoShape">
              <a:avLst/>
            </a:prstTxWarp>
          </a:bodyPr>
          <a:lst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097" algn="ctr" rtl="0" fontAlgn="base">
              <a:spcBef>
                <a:spcPct val="0"/>
              </a:spcBef>
              <a:spcAft>
                <a:spcPct val="0"/>
              </a:spcAft>
              <a:defRPr sz="4300">
                <a:solidFill>
                  <a:schemeClr val="tx2"/>
                </a:solidFill>
                <a:latin typeface="Arial" charset="0"/>
                <a:cs typeface="Arial" charset="0"/>
              </a:defRPr>
            </a:lvl6pPr>
            <a:lvl7pPr marL="914192" algn="ctr" rtl="0" fontAlgn="base">
              <a:spcBef>
                <a:spcPct val="0"/>
              </a:spcBef>
              <a:spcAft>
                <a:spcPct val="0"/>
              </a:spcAft>
              <a:defRPr sz="4300">
                <a:solidFill>
                  <a:schemeClr val="tx2"/>
                </a:solidFill>
                <a:latin typeface="Arial" charset="0"/>
                <a:cs typeface="Arial" charset="0"/>
              </a:defRPr>
            </a:lvl7pPr>
            <a:lvl8pPr marL="1371289" algn="ctr" rtl="0" fontAlgn="base">
              <a:spcBef>
                <a:spcPct val="0"/>
              </a:spcBef>
              <a:spcAft>
                <a:spcPct val="0"/>
              </a:spcAft>
              <a:defRPr sz="4300">
                <a:solidFill>
                  <a:schemeClr val="tx2"/>
                </a:solidFill>
                <a:latin typeface="Arial" charset="0"/>
                <a:cs typeface="Arial" charset="0"/>
              </a:defRPr>
            </a:lvl8pPr>
            <a:lvl9pPr marL="1828384" algn="ctr" rtl="0" fontAlgn="base">
              <a:spcBef>
                <a:spcPct val="0"/>
              </a:spcBef>
              <a:spcAft>
                <a:spcPct val="0"/>
              </a:spcAft>
              <a:defRPr sz="4300">
                <a:solidFill>
                  <a:schemeClr val="tx2"/>
                </a:solidFill>
                <a:latin typeface="Arial" charset="0"/>
                <a:cs typeface="Arial" charset="0"/>
              </a:defRPr>
            </a:lvl9pPr>
          </a:lstStyle>
          <a:p>
            <a:r>
              <a:rPr lang="fr-FR" sz="2000" b="0" dirty="0" smtClean="0">
                <a:solidFill>
                  <a:srgbClr val="143173"/>
                </a:solidFill>
                <a:latin typeface="Arial Narrow" panose="020B0606020202030204" pitchFamily="34" charset="0"/>
                <a:ea typeface="ＭＳ Ｐゴシック" pitchFamily="34" charset="-128"/>
                <a:cs typeface="Arial" pitchFamily="34" charset="0"/>
              </a:rPr>
              <a:t>Abdelaziz.benaziza@gmail.com</a:t>
            </a:r>
            <a:endParaRPr lang="en-US" sz="2000" b="0" dirty="0">
              <a:solidFill>
                <a:srgbClr val="143173"/>
              </a:solidFill>
              <a:latin typeface="Arial Narrow" panose="020B0606020202030204" pitchFamily="34" charset="0"/>
              <a:ea typeface="ＭＳ Ｐゴシック" pitchFamily="34" charset="-128"/>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afterEffect">
                                  <p:stCondLst>
                                    <p:cond delay="0"/>
                                  </p:stCondLst>
                                  <p:childTnLst>
                                    <p:animEffect transition="out" filter="fade">
                                      <p:cBhvr>
                                        <p:cTn id="6" dur="1000" tmFilter="0, 0; .2, .5; .8, .5; 1, 0"/>
                                        <p:tgtEl>
                                          <p:spTgt spid="10"/>
                                        </p:tgtEl>
                                      </p:cBhvr>
                                    </p:animEffect>
                                    <p:animScale>
                                      <p:cBhvr>
                                        <p:cTn id="7"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3</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4"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The Cloud security challenge (1/4)</a:t>
            </a:r>
          </a:p>
        </p:txBody>
      </p:sp>
      <p:sp>
        <p:nvSpPr>
          <p:cNvPr id="17" name="Text Box 25"/>
          <p:cNvSpPr txBox="1">
            <a:spLocks noChangeArrowheads="1"/>
          </p:cNvSpPr>
          <p:nvPr/>
        </p:nvSpPr>
        <p:spPr bwMode="auto">
          <a:xfrm>
            <a:off x="514349" y="890711"/>
            <a:ext cx="8255001" cy="5524589"/>
          </a:xfrm>
          <a:prstGeom prst="rect">
            <a:avLst/>
          </a:prstGeom>
          <a:noFill/>
          <a:ln w="9525">
            <a:noFill/>
            <a:miter lim="800000"/>
            <a:headEnd/>
            <a:tailEnd/>
          </a:ln>
          <a:effectLst/>
        </p:spPr>
        <p:txBody>
          <a:bodyPr wrap="square">
            <a:spAutoFit/>
          </a:bodyPr>
          <a:lstStyle/>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Is there any risk of </a:t>
            </a:r>
            <a:r>
              <a:rPr lang="en-US" sz="1700" dirty="0" smtClean="0">
                <a:solidFill>
                  <a:srgbClr val="00A1DA"/>
                </a:solidFill>
                <a:latin typeface="Arial" panose="020B0604020202020204" pitchFamily="34" charset="0"/>
                <a:cs typeface="Arial" panose="020B0604020202020204" pitchFamily="34" charset="0"/>
              </a:rPr>
              <a:t>loss of data </a:t>
            </a:r>
            <a:r>
              <a:rPr lang="en-US" sz="1700" dirty="0" smtClean="0">
                <a:solidFill>
                  <a:srgbClr val="143173"/>
                </a:solidFill>
                <a:latin typeface="Arial" panose="020B0604020202020204" pitchFamily="34" charset="0"/>
                <a:cs typeface="Arial" panose="020B0604020202020204" pitchFamily="34" charset="0"/>
              </a:rPr>
              <a:t>stored on the Cloud? Is there a risk of </a:t>
            </a:r>
            <a:r>
              <a:rPr lang="en-US" sz="1700" dirty="0" smtClean="0">
                <a:solidFill>
                  <a:srgbClr val="00A1DA"/>
                </a:solidFill>
                <a:latin typeface="Arial" panose="020B0604020202020204" pitchFamily="34" charset="0"/>
                <a:cs typeface="Arial" panose="020B0604020202020204" pitchFamily="34" charset="0"/>
              </a:rPr>
              <a:t>hacking</a:t>
            </a:r>
            <a:r>
              <a:rPr lang="en-US" sz="1700" dirty="0" smtClean="0">
                <a:solidFill>
                  <a:srgbClr val="143173"/>
                </a:solidFill>
                <a:latin typeface="Arial" panose="020B0604020202020204" pitchFamily="34" charset="0"/>
                <a:cs typeface="Arial" panose="020B0604020202020204" pitchFamily="34" charset="0"/>
              </a:rPr>
              <a:t>?</a:t>
            </a:r>
          </a:p>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What are the precautions to </a:t>
            </a:r>
            <a:r>
              <a:rPr lang="en-US" sz="1700" dirty="0" smtClean="0">
                <a:solidFill>
                  <a:srgbClr val="00A1DA"/>
                </a:solidFill>
                <a:latin typeface="Arial" panose="020B0604020202020204" pitchFamily="34" charset="0"/>
                <a:cs typeface="Arial" panose="020B0604020202020204" pitchFamily="34" charset="0"/>
              </a:rPr>
              <a:t>physically secure </a:t>
            </a:r>
            <a:r>
              <a:rPr lang="en-US" sz="1700" dirty="0" smtClean="0">
                <a:solidFill>
                  <a:srgbClr val="143173"/>
                </a:solidFill>
                <a:latin typeface="Arial" panose="020B0604020202020204" pitchFamily="34" charset="0"/>
                <a:cs typeface="Arial" panose="020B0604020202020204" pitchFamily="34" charset="0"/>
              </a:rPr>
              <a:t>my resources in the Cloud? What can I do or what can I ask my Cloud provider?</a:t>
            </a:r>
          </a:p>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Can I ensure that the service provided by the Cloud provider will be </a:t>
            </a:r>
            <a:r>
              <a:rPr lang="en-US" sz="1700" dirty="0" smtClean="0">
                <a:solidFill>
                  <a:srgbClr val="00A1DA"/>
                </a:solidFill>
                <a:latin typeface="Arial" panose="020B0604020202020204" pitchFamily="34" charset="0"/>
                <a:cs typeface="Arial" panose="020B0604020202020204" pitchFamily="34" charset="0"/>
              </a:rPr>
              <a:t>always accessible</a:t>
            </a:r>
            <a:r>
              <a:rPr lang="en-US" sz="1700" dirty="0" smtClean="0">
                <a:solidFill>
                  <a:srgbClr val="143173"/>
                </a:solidFill>
                <a:latin typeface="Arial" panose="020B0604020202020204" pitchFamily="34" charset="0"/>
                <a:cs typeface="Arial" panose="020B0604020202020204" pitchFamily="34" charset="0"/>
              </a:rPr>
              <a:t>?</a:t>
            </a:r>
          </a:p>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What to do if a </a:t>
            </a:r>
            <a:r>
              <a:rPr lang="en-US" sz="1700" dirty="0" smtClean="0">
                <a:solidFill>
                  <a:srgbClr val="00A1DA"/>
                </a:solidFill>
                <a:latin typeface="Arial" panose="020B0604020202020204" pitchFamily="34" charset="0"/>
                <a:cs typeface="Arial" panose="020B0604020202020204" pitchFamily="34" charset="0"/>
              </a:rPr>
              <a:t>vulnerability</a:t>
            </a:r>
            <a:r>
              <a:rPr lang="en-US" sz="1700" dirty="0" smtClean="0">
                <a:solidFill>
                  <a:srgbClr val="143173"/>
                </a:solidFill>
                <a:latin typeface="Arial" panose="020B0604020202020204" pitchFamily="34" charset="0"/>
                <a:cs typeface="Arial" panose="020B0604020202020204" pitchFamily="34" charset="0"/>
              </a:rPr>
              <a:t> is discovered in the Cloud?</a:t>
            </a:r>
          </a:p>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In a Public Cloud, how to </a:t>
            </a:r>
            <a:r>
              <a:rPr lang="en-US" sz="1700" dirty="0" smtClean="0">
                <a:solidFill>
                  <a:srgbClr val="00A1DA"/>
                </a:solidFill>
                <a:latin typeface="Arial" panose="020B0604020202020204" pitchFamily="34" charset="0"/>
                <a:cs typeface="Arial" panose="020B0604020202020204" pitchFamily="34" charset="0"/>
              </a:rPr>
              <a:t>share the resources, data, applications </a:t>
            </a:r>
            <a:r>
              <a:rPr lang="en-US" sz="1700" dirty="0" smtClean="0">
                <a:solidFill>
                  <a:srgbClr val="143173"/>
                </a:solidFill>
                <a:latin typeface="Arial" panose="020B0604020202020204" pitchFamily="34" charset="0"/>
                <a:cs typeface="Arial" panose="020B0604020202020204" pitchFamily="34" charset="0"/>
              </a:rPr>
              <a:t>between multiple clients hosted on the same physical infrastructure?</a:t>
            </a:r>
          </a:p>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Who has access to the </a:t>
            </a:r>
            <a:r>
              <a:rPr lang="en-US" sz="1700" dirty="0" smtClean="0">
                <a:solidFill>
                  <a:srgbClr val="00A1DA"/>
                </a:solidFill>
                <a:latin typeface="Arial" panose="020B0604020202020204" pitchFamily="34" charset="0"/>
                <a:cs typeface="Arial" panose="020B0604020202020204" pitchFamily="34" charset="0"/>
              </a:rPr>
              <a:t>password</a:t>
            </a:r>
            <a:r>
              <a:rPr lang="en-US" sz="1700" dirty="0" smtClean="0">
                <a:solidFill>
                  <a:srgbClr val="143173"/>
                </a:solidFill>
                <a:latin typeface="Arial" panose="020B0604020202020204" pitchFamily="34" charset="0"/>
                <a:cs typeface="Arial" panose="020B0604020202020204" pitchFamily="34" charset="0"/>
              </a:rPr>
              <a:t> that the client uses for the cloud services? Who has the administrative rights?</a:t>
            </a:r>
          </a:p>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Who is </a:t>
            </a:r>
            <a:r>
              <a:rPr lang="en-US" sz="1700" dirty="0" smtClean="0">
                <a:solidFill>
                  <a:srgbClr val="00A1DA"/>
                </a:solidFill>
                <a:latin typeface="Arial" panose="020B0604020202020204" pitchFamily="34" charset="0"/>
                <a:cs typeface="Arial" panose="020B0604020202020204" pitchFamily="34" charset="0"/>
              </a:rPr>
              <a:t>legally responsible</a:t>
            </a:r>
            <a:r>
              <a:rPr lang="en-US" sz="1700" dirty="0" smtClean="0">
                <a:solidFill>
                  <a:srgbClr val="143173"/>
                </a:solidFill>
                <a:latin typeface="Arial" panose="020B0604020202020204" pitchFamily="34" charset="0"/>
                <a:cs typeface="Arial" panose="020B0604020202020204" pitchFamily="34" charset="0"/>
              </a:rPr>
              <a:t> for the security and the </a:t>
            </a:r>
            <a:r>
              <a:rPr lang="en-US" sz="1700" dirty="0" smtClean="0">
                <a:solidFill>
                  <a:srgbClr val="00A1DA"/>
                </a:solidFill>
                <a:latin typeface="Arial" panose="020B0604020202020204" pitchFamily="34" charset="0"/>
                <a:cs typeface="Arial" panose="020B0604020202020204" pitchFamily="34" charset="0"/>
              </a:rPr>
              <a:t>confidentiality of data </a:t>
            </a:r>
            <a:r>
              <a:rPr lang="en-US" sz="1700" dirty="0" smtClean="0">
                <a:solidFill>
                  <a:srgbClr val="143173"/>
                </a:solidFill>
                <a:latin typeface="Arial" panose="020B0604020202020204" pitchFamily="34" charset="0"/>
                <a:cs typeface="Arial" panose="020B0604020202020204" pitchFamily="34" charset="0"/>
              </a:rPr>
              <a:t>in the Cloud?</a:t>
            </a:r>
          </a:p>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What is happening when updating a software or a firmware by the provider? </a:t>
            </a:r>
          </a:p>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Can my data be deleted when I change a Cloud provider?</a:t>
            </a:r>
          </a:p>
          <a:p>
            <a:pPr marL="285750" indent="-285750" defTabSz="614363">
              <a:buFont typeface="Arial" panose="020B0604020202020204" pitchFamily="34" charset="0"/>
              <a:buChar char="•"/>
            </a:pPr>
            <a:endParaRPr lang="en-US" sz="1700" dirty="0" smtClean="0">
              <a:solidFill>
                <a:srgbClr val="143173"/>
              </a:solidFill>
              <a:latin typeface="Arial" panose="020B0604020202020204" pitchFamily="34" charset="0"/>
              <a:cs typeface="Arial" panose="020B0604020202020204" pitchFamily="34" charset="0"/>
            </a:endParaRPr>
          </a:p>
          <a:p>
            <a:pPr algn="ctr" defTabSz="614363"/>
            <a:r>
              <a:rPr lang="en-US" sz="1800" b="1" dirty="0" smtClean="0">
                <a:solidFill>
                  <a:srgbClr val="143173"/>
                </a:solidFill>
                <a:latin typeface="Arial" panose="020B0604020202020204" pitchFamily="34" charset="0"/>
                <a:cs typeface="Arial" panose="020B0604020202020204" pitchFamily="34" charset="0"/>
                <a:sym typeface="Wingdings" panose="05000000000000000000" pitchFamily="2" charset="2"/>
              </a:rPr>
              <a:t> </a:t>
            </a:r>
            <a:r>
              <a:rPr lang="en-US" sz="1800" b="1" dirty="0" smtClean="0">
                <a:solidFill>
                  <a:srgbClr val="143173"/>
                </a:solidFill>
                <a:latin typeface="Arial" panose="020B0604020202020204" pitchFamily="34" charset="0"/>
                <a:cs typeface="Arial" panose="020B0604020202020204" pitchFamily="34" charset="0"/>
              </a:rPr>
              <a:t>Loss of control, lack of trust &amp; multi-tenancy </a:t>
            </a:r>
          </a:p>
        </p:txBody>
      </p:sp>
      <p:sp>
        <p:nvSpPr>
          <p:cNvPr id="6"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Tree>
    <p:extLst>
      <p:ext uri="{BB962C8B-B14F-4D97-AF65-F5344CB8AC3E}">
        <p14:creationId xmlns:p14="http://schemas.microsoft.com/office/powerpoint/2010/main" val="28600895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4</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The Cloud security challenge (2/4)</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60" y="2004167"/>
            <a:ext cx="8735378" cy="4217670"/>
          </a:xfrm>
          <a:prstGeom prst="rect">
            <a:avLst/>
          </a:prstGeom>
        </p:spPr>
      </p:pic>
      <p:sp>
        <p:nvSpPr>
          <p:cNvPr id="6"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
        <p:nvSpPr>
          <p:cNvPr id="7" name="Text Box 25"/>
          <p:cNvSpPr txBox="1">
            <a:spLocks noChangeArrowheads="1"/>
          </p:cNvSpPr>
          <p:nvPr/>
        </p:nvSpPr>
        <p:spPr bwMode="auto">
          <a:xfrm>
            <a:off x="514349" y="895653"/>
            <a:ext cx="8255001" cy="877163"/>
          </a:xfrm>
          <a:prstGeom prst="rect">
            <a:avLst/>
          </a:prstGeom>
          <a:noFill/>
          <a:ln w="9525">
            <a:noFill/>
            <a:miter lim="800000"/>
            <a:headEnd/>
            <a:tailEnd/>
          </a:ln>
          <a:effectLst/>
        </p:spPr>
        <p:txBody>
          <a:bodyPr wrap="square">
            <a:spAutoFit/>
          </a:bodyPr>
          <a:lstStyle/>
          <a:p>
            <a:pPr defTabSz="614363">
              <a:spcBef>
                <a:spcPts val="1200"/>
              </a:spcBef>
            </a:pPr>
            <a:r>
              <a:rPr lang="en-US" sz="1700" dirty="0">
                <a:solidFill>
                  <a:srgbClr val="143173"/>
                </a:solidFill>
                <a:latin typeface="Arial" panose="020B0604020202020204" pitchFamily="34" charset="0"/>
                <a:cs typeface="Arial" panose="020B0604020202020204" pitchFamily="34" charset="0"/>
              </a:rPr>
              <a:t>While enterprises are progressing in cloud adoption, they often have yet to define key elements of their cloud </a:t>
            </a:r>
            <a:r>
              <a:rPr lang="en-US" sz="1700" dirty="0" smtClean="0">
                <a:solidFill>
                  <a:srgbClr val="143173"/>
                </a:solidFill>
                <a:latin typeface="Arial" panose="020B0604020202020204" pitchFamily="34" charset="0"/>
                <a:cs typeface="Arial" panose="020B0604020202020204" pitchFamily="34" charset="0"/>
              </a:rPr>
              <a:t>strategy. </a:t>
            </a:r>
            <a:r>
              <a:rPr lang="en-US" sz="1700" dirty="0">
                <a:solidFill>
                  <a:srgbClr val="143173"/>
                </a:solidFill>
                <a:latin typeface="Arial" panose="020B0604020202020204" pitchFamily="34" charset="0"/>
                <a:cs typeface="Arial" panose="020B0604020202020204" pitchFamily="34" charset="0"/>
              </a:rPr>
              <a:t>Just over half of enterprises have defined the </a:t>
            </a:r>
            <a:r>
              <a:rPr lang="en-US" sz="1700" dirty="0">
                <a:solidFill>
                  <a:srgbClr val="00A1DA"/>
                </a:solidFill>
                <a:latin typeface="Arial" panose="020B0604020202020204" pitchFamily="34" charset="0"/>
                <a:cs typeface="Arial" panose="020B0604020202020204" pitchFamily="34" charset="0"/>
              </a:rPr>
              <a:t>business value</a:t>
            </a:r>
            <a:r>
              <a:rPr lang="en-US" sz="1700" dirty="0">
                <a:solidFill>
                  <a:srgbClr val="143173"/>
                </a:solidFill>
                <a:latin typeface="Arial" panose="020B0604020202020204" pitchFamily="34" charset="0"/>
                <a:cs typeface="Arial" panose="020B0604020202020204" pitchFamily="34" charset="0"/>
              </a:rPr>
              <a:t> they want to get from cloud initiatives and </a:t>
            </a:r>
            <a:r>
              <a:rPr lang="en-US" sz="1700" dirty="0">
                <a:solidFill>
                  <a:srgbClr val="00A1DA"/>
                </a:solidFill>
                <a:latin typeface="Arial" panose="020B0604020202020204" pitchFamily="34" charset="0"/>
                <a:cs typeface="Arial" panose="020B0604020202020204" pitchFamily="34" charset="0"/>
              </a:rPr>
              <a:t>security policies</a:t>
            </a:r>
            <a:r>
              <a:rPr lang="en-US" sz="1700" dirty="0">
                <a:solidFill>
                  <a:srgbClr val="143173"/>
                </a:solidFill>
                <a:latin typeface="Arial" panose="020B0604020202020204" pitchFamily="34" charset="0"/>
                <a:cs typeface="Arial" panose="020B0604020202020204" pitchFamily="34" charset="0"/>
              </a:rPr>
              <a:t> for </a:t>
            </a:r>
            <a:r>
              <a:rPr lang="en-US" sz="1700" dirty="0" smtClean="0">
                <a:solidFill>
                  <a:srgbClr val="143173"/>
                </a:solidFill>
                <a:latin typeface="Arial" panose="020B0604020202020204" pitchFamily="34" charset="0"/>
                <a:cs typeface="Arial" panose="020B0604020202020204" pitchFamily="34" charset="0"/>
              </a:rPr>
              <a:t>cloud.</a:t>
            </a:r>
          </a:p>
        </p:txBody>
      </p:sp>
    </p:spTree>
    <p:extLst>
      <p:ext uri="{BB962C8B-B14F-4D97-AF65-F5344CB8AC3E}">
        <p14:creationId xmlns:p14="http://schemas.microsoft.com/office/powerpoint/2010/main" val="223839541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5</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a:solidFill>
                  <a:srgbClr val="143173"/>
                </a:solidFill>
                <a:latin typeface="Arial" panose="020B0604020202020204" pitchFamily="34" charset="0"/>
                <a:cs typeface="Arial" panose="020B0604020202020204" pitchFamily="34" charset="0"/>
              </a:rPr>
              <a:t>The Cloud security </a:t>
            </a:r>
            <a:r>
              <a:rPr lang="en-US" sz="2200" dirty="0" smtClean="0">
                <a:solidFill>
                  <a:srgbClr val="143173"/>
                </a:solidFill>
                <a:latin typeface="Arial" panose="020B0604020202020204" pitchFamily="34" charset="0"/>
                <a:cs typeface="Arial" panose="020B0604020202020204" pitchFamily="34" charset="0"/>
              </a:rPr>
              <a:t>challenge (3/4)</a:t>
            </a:r>
            <a:endParaRPr lang="en-US" sz="2200" dirty="0">
              <a:solidFill>
                <a:srgbClr val="143173"/>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647" y="2038457"/>
            <a:ext cx="7792403" cy="4149090"/>
          </a:xfrm>
          <a:prstGeom prst="rect">
            <a:avLst/>
          </a:prstGeom>
        </p:spPr>
      </p:pic>
      <p:sp>
        <p:nvSpPr>
          <p:cNvPr id="5"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
        <p:nvSpPr>
          <p:cNvPr id="6" name="Text Box 25"/>
          <p:cNvSpPr txBox="1">
            <a:spLocks noChangeArrowheads="1"/>
          </p:cNvSpPr>
          <p:nvPr/>
        </p:nvSpPr>
        <p:spPr bwMode="auto">
          <a:xfrm>
            <a:off x="514349" y="895653"/>
            <a:ext cx="8255001" cy="877163"/>
          </a:xfrm>
          <a:prstGeom prst="rect">
            <a:avLst/>
          </a:prstGeom>
          <a:noFill/>
          <a:ln w="9525">
            <a:noFill/>
            <a:miter lim="800000"/>
            <a:headEnd/>
            <a:tailEnd/>
          </a:ln>
          <a:effectLst/>
        </p:spPr>
        <p:txBody>
          <a:bodyPr wrap="square">
            <a:spAutoFit/>
          </a:bodyPr>
          <a:lstStyle/>
          <a:p>
            <a:pPr defTabSz="614363">
              <a:spcBef>
                <a:spcPts val="1200"/>
              </a:spcBef>
            </a:pPr>
            <a:r>
              <a:rPr lang="en-US" sz="1700" dirty="0">
                <a:solidFill>
                  <a:srgbClr val="143173"/>
                </a:solidFill>
                <a:latin typeface="Arial" panose="020B0604020202020204" pitchFamily="34" charset="0"/>
                <a:cs typeface="Arial" panose="020B0604020202020204" pitchFamily="34" charset="0"/>
              </a:rPr>
              <a:t>Security remains the most-often cited challenge among Cloud Beginners (</a:t>
            </a:r>
            <a:r>
              <a:rPr lang="en-US" sz="1700" dirty="0" smtClean="0">
                <a:solidFill>
                  <a:srgbClr val="143173"/>
                </a:solidFill>
                <a:latin typeface="Arial" panose="020B0604020202020204" pitchFamily="34" charset="0"/>
                <a:cs typeface="Arial" panose="020B0604020202020204" pitchFamily="34" charset="0"/>
              </a:rPr>
              <a:t>31%) but </a:t>
            </a:r>
            <a:r>
              <a:rPr lang="en-US" sz="1700" dirty="0">
                <a:solidFill>
                  <a:srgbClr val="143173"/>
                </a:solidFill>
                <a:latin typeface="Arial" panose="020B0604020202020204" pitchFamily="34" charset="0"/>
                <a:cs typeface="Arial" panose="020B0604020202020204" pitchFamily="34" charset="0"/>
              </a:rPr>
              <a:t>decreases </a:t>
            </a:r>
            <a:r>
              <a:rPr lang="en-US" sz="1700" dirty="0" smtClean="0">
                <a:solidFill>
                  <a:srgbClr val="143173"/>
                </a:solidFill>
                <a:latin typeface="Arial" panose="020B0604020202020204" pitchFamily="34" charset="0"/>
                <a:cs typeface="Arial" panose="020B0604020202020204" pitchFamily="34" charset="0"/>
              </a:rPr>
              <a:t>among </a:t>
            </a:r>
            <a:r>
              <a:rPr lang="en-US" sz="1700" dirty="0">
                <a:solidFill>
                  <a:srgbClr val="143173"/>
                </a:solidFill>
                <a:latin typeface="Arial" panose="020B0604020202020204" pitchFamily="34" charset="0"/>
                <a:cs typeface="Arial" panose="020B0604020202020204" pitchFamily="34" charset="0"/>
              </a:rPr>
              <a:t>Cloud Focused organizations. As organizations become more experienced in </a:t>
            </a:r>
            <a:r>
              <a:rPr lang="en-US" sz="1700" dirty="0" smtClean="0">
                <a:solidFill>
                  <a:srgbClr val="143173"/>
                </a:solidFill>
                <a:latin typeface="Arial" panose="020B0604020202020204" pitchFamily="34" charset="0"/>
                <a:cs typeface="Arial" panose="020B0604020202020204" pitchFamily="34" charset="0"/>
              </a:rPr>
              <a:t>Cloud, </a:t>
            </a:r>
            <a:r>
              <a:rPr lang="en-US" sz="1700" dirty="0">
                <a:solidFill>
                  <a:srgbClr val="143173"/>
                </a:solidFill>
                <a:latin typeface="Arial" panose="020B0604020202020204" pitchFamily="34" charset="0"/>
                <a:cs typeface="Arial" panose="020B0604020202020204" pitchFamily="34" charset="0"/>
              </a:rPr>
              <a:t>the less of a concern cloud security </a:t>
            </a:r>
            <a:r>
              <a:rPr lang="en-US" sz="1700" dirty="0" smtClean="0">
                <a:solidFill>
                  <a:srgbClr val="143173"/>
                </a:solidFill>
                <a:latin typeface="Arial" panose="020B0604020202020204" pitchFamily="34" charset="0"/>
                <a:cs typeface="Arial" panose="020B0604020202020204" pitchFamily="34" charset="0"/>
              </a:rPr>
              <a:t>becomes.</a:t>
            </a:r>
          </a:p>
        </p:txBody>
      </p:sp>
    </p:spTree>
    <p:extLst>
      <p:ext uri="{BB962C8B-B14F-4D97-AF65-F5344CB8AC3E}">
        <p14:creationId xmlns:p14="http://schemas.microsoft.com/office/powerpoint/2010/main" val="32872702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6</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a:solidFill>
                  <a:srgbClr val="143173"/>
                </a:solidFill>
                <a:latin typeface="Arial" panose="020B0604020202020204" pitchFamily="34" charset="0"/>
                <a:cs typeface="Arial" panose="020B0604020202020204" pitchFamily="34" charset="0"/>
              </a:rPr>
              <a:t>The Cloud security </a:t>
            </a:r>
            <a:r>
              <a:rPr lang="en-US" sz="2200" dirty="0" smtClean="0">
                <a:solidFill>
                  <a:srgbClr val="143173"/>
                </a:solidFill>
                <a:latin typeface="Arial" panose="020B0604020202020204" pitchFamily="34" charset="0"/>
                <a:cs typeface="Arial" panose="020B0604020202020204" pitchFamily="34" charset="0"/>
              </a:rPr>
              <a:t>challenge (4/4)</a:t>
            </a:r>
            <a:endParaRPr lang="en-US" sz="2200" dirty="0">
              <a:solidFill>
                <a:srgbClr val="143173"/>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641" y="2257055"/>
            <a:ext cx="7578090" cy="3711893"/>
          </a:xfrm>
          <a:prstGeom prst="rect">
            <a:avLst/>
          </a:prstGeom>
        </p:spPr>
      </p:pic>
      <p:sp>
        <p:nvSpPr>
          <p:cNvPr id="6" name="Text Box 25"/>
          <p:cNvSpPr txBox="1">
            <a:spLocks noChangeArrowheads="1"/>
          </p:cNvSpPr>
          <p:nvPr/>
        </p:nvSpPr>
        <p:spPr bwMode="auto">
          <a:xfrm>
            <a:off x="514349" y="895653"/>
            <a:ext cx="8255001" cy="877163"/>
          </a:xfrm>
          <a:prstGeom prst="rect">
            <a:avLst/>
          </a:prstGeom>
          <a:noFill/>
          <a:ln w="9525">
            <a:noFill/>
            <a:miter lim="800000"/>
            <a:headEnd/>
            <a:tailEnd/>
          </a:ln>
          <a:effectLst/>
        </p:spPr>
        <p:txBody>
          <a:bodyPr wrap="square">
            <a:spAutoFit/>
          </a:bodyPr>
          <a:lstStyle/>
          <a:p>
            <a:pPr defTabSz="614363">
              <a:spcBef>
                <a:spcPts val="1200"/>
              </a:spcBef>
            </a:pPr>
            <a:r>
              <a:rPr lang="en-US" sz="1700" dirty="0">
                <a:solidFill>
                  <a:srgbClr val="143173"/>
                </a:solidFill>
                <a:latin typeface="Arial" panose="020B0604020202020204" pitchFamily="34" charset="0"/>
                <a:cs typeface="Arial" panose="020B0604020202020204" pitchFamily="34" charset="0"/>
              </a:rPr>
              <a:t>While the challenge of </a:t>
            </a:r>
            <a:r>
              <a:rPr lang="en-US" sz="1700" dirty="0" smtClean="0">
                <a:solidFill>
                  <a:srgbClr val="00A1DA"/>
                </a:solidFill>
                <a:latin typeface="Arial" panose="020B0604020202020204" pitchFamily="34" charset="0"/>
                <a:cs typeface="Arial" panose="020B0604020202020204" pitchFamily="34" charset="0"/>
              </a:rPr>
              <a:t>Cloud </a:t>
            </a:r>
            <a:r>
              <a:rPr lang="en-US" sz="1700" dirty="0">
                <a:solidFill>
                  <a:srgbClr val="00A1DA"/>
                </a:solidFill>
                <a:latin typeface="Arial" panose="020B0604020202020204" pitchFamily="34" charset="0"/>
                <a:cs typeface="Arial" panose="020B0604020202020204" pitchFamily="34" charset="0"/>
              </a:rPr>
              <a:t>security declines with </a:t>
            </a:r>
            <a:r>
              <a:rPr lang="en-US" sz="1700" dirty="0" smtClean="0">
                <a:solidFill>
                  <a:srgbClr val="00A1DA"/>
                </a:solidFill>
                <a:latin typeface="Arial" panose="020B0604020202020204" pitchFamily="34" charset="0"/>
                <a:cs typeface="Arial" panose="020B0604020202020204" pitchFamily="34" charset="0"/>
              </a:rPr>
              <a:t>Cloud </a:t>
            </a:r>
            <a:r>
              <a:rPr lang="en-US" sz="1700" dirty="0">
                <a:solidFill>
                  <a:srgbClr val="00A1DA"/>
                </a:solidFill>
                <a:latin typeface="Arial" panose="020B0604020202020204" pitchFamily="34" charset="0"/>
                <a:cs typeface="Arial" panose="020B0604020202020204" pitchFamily="34" charset="0"/>
              </a:rPr>
              <a:t>maturity</a:t>
            </a:r>
            <a:r>
              <a:rPr lang="en-US" sz="1700" dirty="0">
                <a:solidFill>
                  <a:srgbClr val="143173"/>
                </a:solidFill>
                <a:latin typeface="Arial" panose="020B0604020202020204" pitchFamily="34" charset="0"/>
                <a:cs typeface="Arial" panose="020B0604020202020204" pitchFamily="34" charset="0"/>
              </a:rPr>
              <a:t>, other challenges demand attention in Cloud </a:t>
            </a:r>
            <a:r>
              <a:rPr lang="en-US" sz="1700" dirty="0" smtClean="0">
                <a:solidFill>
                  <a:srgbClr val="143173"/>
                </a:solidFill>
                <a:latin typeface="Arial" panose="020B0604020202020204" pitchFamily="34" charset="0"/>
                <a:cs typeface="Arial" panose="020B0604020202020204" pitchFamily="34" charset="0"/>
              </a:rPr>
              <a:t>Focused </a:t>
            </a:r>
            <a:r>
              <a:rPr lang="en-US" sz="1700" dirty="0">
                <a:solidFill>
                  <a:srgbClr val="143173"/>
                </a:solidFill>
                <a:latin typeface="Arial" panose="020B0604020202020204" pitchFamily="34" charset="0"/>
                <a:cs typeface="Arial" panose="020B0604020202020204" pitchFamily="34" charset="0"/>
              </a:rPr>
              <a:t>organizations. </a:t>
            </a:r>
            <a:r>
              <a:rPr lang="en-US" sz="1700" dirty="0">
                <a:solidFill>
                  <a:srgbClr val="00A1DA"/>
                </a:solidFill>
                <a:latin typeface="Arial" panose="020B0604020202020204" pitchFamily="34" charset="0"/>
                <a:cs typeface="Arial" panose="020B0604020202020204" pitchFamily="34" charset="0"/>
              </a:rPr>
              <a:t>Compliance continues to be an issue</a:t>
            </a:r>
            <a:r>
              <a:rPr lang="en-US" sz="1700" dirty="0">
                <a:solidFill>
                  <a:srgbClr val="143173"/>
                </a:solidFill>
                <a:latin typeface="Arial" panose="020B0604020202020204" pitchFamily="34" charset="0"/>
                <a:cs typeface="Arial" panose="020B0604020202020204" pitchFamily="34" charset="0"/>
              </a:rPr>
              <a:t> for </a:t>
            </a:r>
            <a:r>
              <a:rPr lang="en-US" sz="1700" dirty="0" smtClean="0">
                <a:solidFill>
                  <a:srgbClr val="143173"/>
                </a:solidFill>
                <a:latin typeface="Arial" panose="020B0604020202020204" pitchFamily="34" charset="0"/>
                <a:cs typeface="Arial" panose="020B0604020202020204" pitchFamily="34" charset="0"/>
              </a:rPr>
              <a:t>Cloud </a:t>
            </a:r>
            <a:r>
              <a:rPr lang="en-US" sz="1700" dirty="0">
                <a:solidFill>
                  <a:srgbClr val="143173"/>
                </a:solidFill>
                <a:latin typeface="Arial" panose="020B0604020202020204" pitchFamily="34" charset="0"/>
                <a:cs typeface="Arial" panose="020B0604020202020204" pitchFamily="34" charset="0"/>
              </a:rPr>
              <a:t>Focused users, representing the largest challenge</a:t>
            </a:r>
            <a:r>
              <a:rPr lang="en-US" sz="1700" dirty="0" smtClean="0">
                <a:solidFill>
                  <a:srgbClr val="143173"/>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7726429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7</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smtClean="0">
                <a:solidFill>
                  <a:srgbClr val="143173"/>
                </a:solidFill>
                <a:latin typeface="Arial" panose="020B0604020202020204" pitchFamily="34" charset="0"/>
                <a:cs typeface="Arial" panose="020B0604020202020204" pitchFamily="34" charset="0"/>
              </a:rPr>
              <a:t>Security in the Cloud </a:t>
            </a:r>
            <a:r>
              <a:rPr lang="en-US" sz="2200" dirty="0">
                <a:solidFill>
                  <a:srgbClr val="143173"/>
                </a:solidFill>
                <a:latin typeface="Arial" panose="020B0604020202020204" pitchFamily="34" charset="0"/>
                <a:cs typeface="Arial" panose="020B0604020202020204" pitchFamily="34" charset="0"/>
              </a:rPr>
              <a:t>reference </a:t>
            </a:r>
            <a:r>
              <a:rPr lang="en-US" sz="2200" dirty="0" smtClean="0">
                <a:solidFill>
                  <a:srgbClr val="143173"/>
                </a:solidFill>
                <a:latin typeface="Arial" panose="020B0604020202020204" pitchFamily="34" charset="0"/>
                <a:cs typeface="Arial" panose="020B0604020202020204" pitchFamily="34" charset="0"/>
              </a:rPr>
              <a:t>architecture (1/3)</a:t>
            </a:r>
          </a:p>
        </p:txBody>
      </p:sp>
      <p:grpSp>
        <p:nvGrpSpPr>
          <p:cNvPr id="10" name="Groupe 9"/>
          <p:cNvGrpSpPr/>
          <p:nvPr/>
        </p:nvGrpSpPr>
        <p:grpSpPr>
          <a:xfrm>
            <a:off x="645556" y="904875"/>
            <a:ext cx="7967186" cy="5527385"/>
            <a:chOff x="645556" y="904875"/>
            <a:chExt cx="7967186" cy="5527385"/>
          </a:xfrm>
        </p:grpSpPr>
        <p:pic>
          <p:nvPicPr>
            <p:cNvPr id="2" name="Image 1"/>
            <p:cNvPicPr>
              <a:picLocks noChangeAspect="1"/>
            </p:cNvPicPr>
            <p:nvPr/>
          </p:nvPicPr>
          <p:blipFill>
            <a:blip r:embed="rId4"/>
            <a:stretch>
              <a:fillRect/>
            </a:stretch>
          </p:blipFill>
          <p:spPr>
            <a:xfrm>
              <a:off x="645556" y="904875"/>
              <a:ext cx="7967186" cy="5527385"/>
            </a:xfrm>
            <a:prstGeom prst="rect">
              <a:avLst/>
            </a:prstGeom>
          </p:spPr>
        </p:pic>
        <p:sp>
          <p:nvSpPr>
            <p:cNvPr id="3" name="Rectangle 2"/>
            <p:cNvSpPr/>
            <p:nvPr/>
          </p:nvSpPr>
          <p:spPr bwMode="auto">
            <a:xfrm>
              <a:off x="1763688" y="3212976"/>
              <a:ext cx="5112568" cy="1440160"/>
            </a:xfrm>
            <a:prstGeom prst="rect">
              <a:avLst/>
            </a:prstGeom>
            <a:solidFill>
              <a:srgbClr val="F1F6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Verdana" pitchFamily="34" charset="0"/>
              </a:endParaRPr>
            </a:p>
          </p:txBody>
        </p:sp>
        <p:sp>
          <p:nvSpPr>
            <p:cNvPr id="5" name="Rectangle 4"/>
            <p:cNvSpPr/>
            <p:nvPr/>
          </p:nvSpPr>
          <p:spPr bwMode="auto">
            <a:xfrm>
              <a:off x="2555776" y="2060848"/>
              <a:ext cx="3600400" cy="864096"/>
            </a:xfrm>
            <a:prstGeom prst="rect">
              <a:avLst/>
            </a:prstGeom>
            <a:solidFill>
              <a:srgbClr val="F8E1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Verdana" pitchFamily="34" charset="0"/>
              </a:endParaRPr>
            </a:p>
          </p:txBody>
        </p:sp>
        <p:sp>
          <p:nvSpPr>
            <p:cNvPr id="6" name="Rectangle 5"/>
            <p:cNvSpPr/>
            <p:nvPr/>
          </p:nvSpPr>
          <p:spPr bwMode="auto">
            <a:xfrm>
              <a:off x="1763688" y="1052736"/>
              <a:ext cx="4896544"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Verdana" pitchFamily="34" charset="0"/>
              </a:endParaRPr>
            </a:p>
          </p:txBody>
        </p:sp>
        <p:sp>
          <p:nvSpPr>
            <p:cNvPr id="7" name="Rectangle 6"/>
            <p:cNvSpPr/>
            <p:nvPr/>
          </p:nvSpPr>
          <p:spPr bwMode="auto">
            <a:xfrm>
              <a:off x="1835696" y="4941168"/>
              <a:ext cx="5184576" cy="1368152"/>
            </a:xfrm>
            <a:prstGeom prst="rect">
              <a:avLst/>
            </a:prstGeom>
            <a:solidFill>
              <a:srgbClr val="29D1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Verdana" pitchFamily="34" charset="0"/>
              </a:endParaRPr>
            </a:p>
          </p:txBody>
        </p:sp>
        <p:sp>
          <p:nvSpPr>
            <p:cNvPr id="8" name="Rectangle 7"/>
            <p:cNvSpPr/>
            <p:nvPr/>
          </p:nvSpPr>
          <p:spPr bwMode="auto">
            <a:xfrm>
              <a:off x="7251822" y="2240868"/>
              <a:ext cx="1280617" cy="2196244"/>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Verdana" pitchFamily="34" charset="0"/>
              </a:endParaRPr>
            </a:p>
          </p:txBody>
        </p:sp>
      </p:grpSp>
      <p:sp>
        <p:nvSpPr>
          <p:cNvPr id="14" name="Espace réservé de la date 3"/>
          <p:cNvSpPr>
            <a:spLocks noGrp="1"/>
          </p:cNvSpPr>
          <p:nvPr>
            <p:ph type="dt" sz="quarter" idx="10"/>
          </p:nvPr>
        </p:nvSpPr>
        <p:spPr>
          <a:xfrm>
            <a:off x="4580492" y="6440983"/>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lgn="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Source: ITU-T </a:t>
            </a:r>
            <a:r>
              <a:rPr lang="fr-FR" sz="1200" dirty="0">
                <a:solidFill>
                  <a:srgbClr val="143173"/>
                </a:solidFill>
                <a:latin typeface="Arial" panose="020B0604020202020204" pitchFamily="34" charset="0"/>
                <a:cs typeface="Arial" panose="020B0604020202020204" pitchFamily="34" charset="0"/>
              </a:rPr>
              <a:t>FG Cloud </a:t>
            </a:r>
            <a:r>
              <a:rPr lang="en-US" sz="1200" dirty="0" smtClean="0">
                <a:solidFill>
                  <a:srgbClr val="143173"/>
                </a:solidFill>
                <a:latin typeface="Arial" panose="020B0604020202020204" pitchFamily="34" charset="0"/>
                <a:cs typeface="Arial" panose="020B0604020202020204" pitchFamily="34" charset="0"/>
              </a:rPr>
              <a:t>Technical</a:t>
            </a:r>
            <a:r>
              <a:rPr lang="fr-FR" sz="1200" dirty="0" smtClean="0">
                <a:solidFill>
                  <a:srgbClr val="143173"/>
                </a:solidFill>
                <a:latin typeface="Arial" panose="020B0604020202020204" pitchFamily="34" charset="0"/>
                <a:cs typeface="Arial" panose="020B0604020202020204" pitchFamily="34" charset="0"/>
              </a:rPr>
              <a:t> </a:t>
            </a:r>
            <a:r>
              <a:rPr lang="fr-FR" sz="1200" dirty="0">
                <a:solidFill>
                  <a:srgbClr val="143173"/>
                </a:solidFill>
                <a:latin typeface="Arial" panose="020B0604020202020204" pitchFamily="34" charset="0"/>
                <a:cs typeface="Arial" panose="020B0604020202020204" pitchFamily="34" charset="0"/>
              </a:rPr>
              <a:t>Report </a:t>
            </a:r>
            <a:r>
              <a:rPr lang="fr-FR" sz="1200" dirty="0" smtClean="0">
                <a:solidFill>
                  <a:srgbClr val="143173"/>
                </a:solidFill>
                <a:latin typeface="Arial" panose="020B0604020202020204" pitchFamily="34" charset="0"/>
                <a:cs typeface="Arial" panose="020B0604020202020204" pitchFamily="34" charset="0"/>
              </a:rPr>
              <a:t>02-2012</a:t>
            </a:r>
            <a:endParaRPr lang="en-US" altLang="en-US" sz="1200" dirty="0" smtClean="0">
              <a:solidFill>
                <a:srgbClr val="143173"/>
              </a:solidFill>
              <a:latin typeface="Arial" panose="020B0604020202020204" pitchFamily="34" charset="0"/>
              <a:cs typeface="Arial" panose="020B0604020202020204" pitchFamily="34" charset="0"/>
            </a:endParaRPr>
          </a:p>
        </p:txBody>
      </p:sp>
      <p:sp>
        <p:nvSpPr>
          <p:cNvPr id="12" name="Espace réservé de la date 3"/>
          <p:cNvSpPr txBox="1">
            <a:spLocks/>
          </p:cNvSpPr>
          <p:nvPr/>
        </p:nvSpPr>
        <p:spPr bwMode="auto">
          <a:xfrm>
            <a:off x="179388" y="6453188"/>
            <a:ext cx="4032250" cy="31273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20000"/>
              </a:spcBef>
              <a:spcAft>
                <a:spcPct val="0"/>
              </a:spcAft>
              <a:buSzPct val="75000"/>
              <a:buBlip>
                <a:blip r:embed="rId2"/>
              </a:buBlip>
              <a:defRPr sz="3200" kern="1200">
                <a:solidFill>
                  <a:schemeClr val="bg2"/>
                </a:solidFill>
                <a:latin typeface="Verdana" panose="020B0604030504040204" pitchFamily="34" charset="0"/>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3"/>
              </a:buBlip>
              <a:defRPr sz="2800" kern="1200">
                <a:solidFill>
                  <a:schemeClr val="bg2"/>
                </a:solidFill>
                <a:latin typeface="Verdana" panose="020B0604030504040204" pitchFamily="34" charset="0"/>
                <a:ea typeface="+mn-ea"/>
                <a:cs typeface="+mn-cs"/>
              </a:defRPr>
            </a:lvl2pPr>
            <a:lvl3pPr marL="1143000" indent="-228600" algn="l" rtl="0" eaLnBrk="0" fontAlgn="base" hangingPunct="0">
              <a:spcBef>
                <a:spcPct val="20000"/>
              </a:spcBef>
              <a:spcAft>
                <a:spcPct val="0"/>
              </a:spcAft>
              <a:buSzPct val="60000"/>
              <a:buBlip>
                <a:blip r:embed="rId2"/>
              </a:buBlip>
              <a:defRPr sz="2400" kern="1200">
                <a:solidFill>
                  <a:schemeClr val="bg2"/>
                </a:solidFill>
                <a:latin typeface="Verdana" panose="020B0604030504040204" pitchFamily="34" charset="0"/>
                <a:ea typeface="+mn-ea"/>
                <a:cs typeface="+mn-cs"/>
              </a:defRPr>
            </a:lvl3pPr>
            <a:lvl4pPr marL="1600200" indent="-228600" algn="l" rtl="0" eaLnBrk="0" fontAlgn="base" hangingPunct="0">
              <a:spcBef>
                <a:spcPct val="20000"/>
              </a:spcBef>
              <a:spcAft>
                <a:spcPct val="0"/>
              </a:spcAft>
              <a:buSzPct val="70000"/>
              <a:buFont typeface="ZapfDingbats BT" pitchFamily="18" charset="2"/>
              <a:buBlip>
                <a:blip r:embed="rId3"/>
              </a:buBlip>
              <a:defRPr sz="2000" kern="1200">
                <a:solidFill>
                  <a:schemeClr val="bg2"/>
                </a:solidFill>
                <a:latin typeface="Verdana" panose="020B0604030504040204" pitchFamily="34" charset="0"/>
                <a:ea typeface="+mn-ea"/>
                <a:cs typeface="+mn-cs"/>
              </a:defRPr>
            </a:lvl4pPr>
            <a:lvl5pPr marL="2057400" indent="-228600" algn="l" rtl="0" eaLnBrk="0" fontAlgn="base" hangingPunct="0">
              <a:spcBef>
                <a:spcPct val="20000"/>
              </a:spcBef>
              <a:spcAft>
                <a:spcPct val="0"/>
              </a:spcAft>
              <a:buSzPct val="60000"/>
              <a:buBlip>
                <a:blip r:embed="rId2"/>
              </a:buBlip>
              <a:defRPr sz="2000" kern="1200">
                <a:solidFill>
                  <a:schemeClr val="bg2"/>
                </a:solidFill>
                <a:latin typeface="Verdana" panose="020B0604030504040204" pitchFamily="34" charset="0"/>
                <a:ea typeface="+mn-ea"/>
                <a:cs typeface="+mn-cs"/>
              </a:defRPr>
            </a:lvl5pPr>
            <a:lvl6pPr marL="2514600" indent="-228600" algn="l" defTabSz="914400" rtl="0" eaLnBrk="0" fontAlgn="base" latinLnBrk="0" hangingPunct="0">
              <a:spcBef>
                <a:spcPct val="20000"/>
              </a:spcBef>
              <a:spcAft>
                <a:spcPct val="0"/>
              </a:spcAft>
              <a:buSzPct val="60000"/>
              <a:buBlip>
                <a:blip r:embed="rId2"/>
              </a:buBlip>
              <a:defRPr sz="2000" kern="1200">
                <a:solidFill>
                  <a:schemeClr val="bg2"/>
                </a:solidFill>
                <a:latin typeface="Verdana" panose="020B0604030504040204" pitchFamily="34" charset="0"/>
                <a:ea typeface="+mn-ea"/>
                <a:cs typeface="+mn-cs"/>
              </a:defRPr>
            </a:lvl6pPr>
            <a:lvl7pPr marL="2971800" indent="-228600" algn="l" defTabSz="914400" rtl="0" eaLnBrk="0" fontAlgn="base" latinLnBrk="0" hangingPunct="0">
              <a:spcBef>
                <a:spcPct val="20000"/>
              </a:spcBef>
              <a:spcAft>
                <a:spcPct val="0"/>
              </a:spcAft>
              <a:buSzPct val="60000"/>
              <a:buBlip>
                <a:blip r:embed="rId2"/>
              </a:buBlip>
              <a:defRPr sz="2000" kern="1200">
                <a:solidFill>
                  <a:schemeClr val="bg2"/>
                </a:solidFill>
                <a:latin typeface="Verdana" panose="020B0604030504040204" pitchFamily="34" charset="0"/>
                <a:ea typeface="+mn-ea"/>
                <a:cs typeface="+mn-cs"/>
              </a:defRPr>
            </a:lvl7pPr>
            <a:lvl8pPr marL="3429000" indent="-228600" algn="l" defTabSz="914400" rtl="0" eaLnBrk="0" fontAlgn="base" latinLnBrk="0" hangingPunct="0">
              <a:spcBef>
                <a:spcPct val="20000"/>
              </a:spcBef>
              <a:spcAft>
                <a:spcPct val="0"/>
              </a:spcAft>
              <a:buSzPct val="60000"/>
              <a:buBlip>
                <a:blip r:embed="rId2"/>
              </a:buBlip>
              <a:defRPr sz="2000" kern="1200">
                <a:solidFill>
                  <a:schemeClr val="bg2"/>
                </a:solidFill>
                <a:latin typeface="Verdana" panose="020B0604030504040204" pitchFamily="34" charset="0"/>
                <a:ea typeface="+mn-ea"/>
                <a:cs typeface="+mn-cs"/>
              </a:defRPr>
            </a:lvl8pPr>
            <a:lvl9pPr marL="3886200" indent="-228600" algn="l" defTabSz="914400" rtl="0" eaLnBrk="0" fontAlgn="base" latinLnBrk="0" hangingPunct="0">
              <a:spcBef>
                <a:spcPct val="20000"/>
              </a:spcBef>
              <a:spcAft>
                <a:spcPct val="0"/>
              </a:spcAft>
              <a:buSzPct val="60000"/>
              <a:buBlip>
                <a:blip r:embed="rId2"/>
              </a:buBlip>
              <a:defRPr sz="2000" kern="1200">
                <a:solidFill>
                  <a:schemeClr val="bg2"/>
                </a:solidFill>
                <a:latin typeface="Verdana" panose="020B0604030504040204" pitchFamily="34" charset="0"/>
                <a:ea typeface="+mn-ea"/>
                <a:cs typeface="+mn-cs"/>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Tree>
    <p:extLst>
      <p:ext uri="{BB962C8B-B14F-4D97-AF65-F5344CB8AC3E}">
        <p14:creationId xmlns:p14="http://schemas.microsoft.com/office/powerpoint/2010/main" val="372133417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8</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a:solidFill>
                  <a:srgbClr val="143173"/>
                </a:solidFill>
                <a:latin typeface="Arial" panose="020B0604020202020204" pitchFamily="34" charset="0"/>
                <a:cs typeface="Arial" panose="020B0604020202020204" pitchFamily="34" charset="0"/>
              </a:rPr>
              <a:t>Security in the Cloud reference architecture</a:t>
            </a:r>
            <a:r>
              <a:rPr lang="en-US" sz="2200" dirty="0" smtClean="0">
                <a:solidFill>
                  <a:srgbClr val="143173"/>
                </a:solidFill>
                <a:latin typeface="Arial" panose="020B0604020202020204" pitchFamily="34" charset="0"/>
                <a:cs typeface="Arial" panose="020B0604020202020204" pitchFamily="34" charset="0"/>
              </a:rPr>
              <a:t> (2/3)</a:t>
            </a:r>
            <a:endParaRPr lang="en-US" sz="2200" dirty="0">
              <a:solidFill>
                <a:srgbClr val="143173"/>
              </a:solidFill>
              <a:latin typeface="Arial" panose="020B0604020202020204" pitchFamily="34" charset="0"/>
              <a:cs typeface="Arial" panose="020B0604020202020204" pitchFamily="34" charset="0"/>
            </a:endParaRPr>
          </a:p>
        </p:txBody>
      </p:sp>
      <p:pic>
        <p:nvPicPr>
          <p:cNvPr id="18" name="Image 17"/>
          <p:cNvPicPr>
            <a:picLocks noChangeAspect="1"/>
          </p:cNvPicPr>
          <p:nvPr/>
        </p:nvPicPr>
        <p:blipFill>
          <a:blip r:embed="rId4"/>
          <a:stretch>
            <a:fillRect/>
          </a:stretch>
        </p:blipFill>
        <p:spPr>
          <a:xfrm>
            <a:off x="645556" y="904875"/>
            <a:ext cx="7967186" cy="5527385"/>
          </a:xfrm>
          <a:prstGeom prst="rect">
            <a:avLst/>
          </a:prstGeom>
        </p:spPr>
      </p:pic>
      <p:sp>
        <p:nvSpPr>
          <p:cNvPr id="19" name="Espace réservé de la date 3"/>
          <p:cNvSpPr>
            <a:spLocks noGrp="1"/>
          </p:cNvSpPr>
          <p:nvPr>
            <p:ph type="dt" sz="quarter" idx="10"/>
          </p:nvPr>
        </p:nvSpPr>
        <p:spPr>
          <a:xfrm>
            <a:off x="4580492" y="6440983"/>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lgn="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Source: ITU-T </a:t>
            </a:r>
            <a:r>
              <a:rPr lang="fr-FR" sz="1200" dirty="0">
                <a:solidFill>
                  <a:srgbClr val="143173"/>
                </a:solidFill>
                <a:latin typeface="Arial" panose="020B0604020202020204" pitchFamily="34" charset="0"/>
                <a:cs typeface="Arial" panose="020B0604020202020204" pitchFamily="34" charset="0"/>
              </a:rPr>
              <a:t>FG Cloud </a:t>
            </a:r>
            <a:r>
              <a:rPr lang="en-US" sz="1200" dirty="0" smtClean="0">
                <a:solidFill>
                  <a:srgbClr val="143173"/>
                </a:solidFill>
                <a:latin typeface="Arial" panose="020B0604020202020204" pitchFamily="34" charset="0"/>
                <a:cs typeface="Arial" panose="020B0604020202020204" pitchFamily="34" charset="0"/>
              </a:rPr>
              <a:t>Technical</a:t>
            </a:r>
            <a:r>
              <a:rPr lang="fr-FR" sz="1200" dirty="0" smtClean="0">
                <a:solidFill>
                  <a:srgbClr val="143173"/>
                </a:solidFill>
                <a:latin typeface="Arial" panose="020B0604020202020204" pitchFamily="34" charset="0"/>
                <a:cs typeface="Arial" panose="020B0604020202020204" pitchFamily="34" charset="0"/>
              </a:rPr>
              <a:t> </a:t>
            </a:r>
            <a:r>
              <a:rPr lang="fr-FR" sz="1200" dirty="0">
                <a:solidFill>
                  <a:srgbClr val="143173"/>
                </a:solidFill>
                <a:latin typeface="Arial" panose="020B0604020202020204" pitchFamily="34" charset="0"/>
                <a:cs typeface="Arial" panose="020B0604020202020204" pitchFamily="34" charset="0"/>
              </a:rPr>
              <a:t>Report </a:t>
            </a:r>
            <a:r>
              <a:rPr lang="fr-FR" sz="1200" dirty="0" smtClean="0">
                <a:solidFill>
                  <a:srgbClr val="143173"/>
                </a:solidFill>
                <a:latin typeface="Arial" panose="020B0604020202020204" pitchFamily="34" charset="0"/>
                <a:cs typeface="Arial" panose="020B0604020202020204" pitchFamily="34" charset="0"/>
              </a:rPr>
              <a:t>02-2012</a:t>
            </a:r>
            <a:endParaRPr lang="en-US" altLang="en-US" sz="1200" dirty="0" smtClean="0">
              <a:solidFill>
                <a:srgbClr val="143173"/>
              </a:solidFill>
              <a:latin typeface="Arial" panose="020B0604020202020204" pitchFamily="34" charset="0"/>
              <a:cs typeface="Arial" panose="020B0604020202020204" pitchFamily="34" charset="0"/>
            </a:endParaRPr>
          </a:p>
        </p:txBody>
      </p:sp>
      <p:sp>
        <p:nvSpPr>
          <p:cNvPr id="6" name="Espace réservé de la date 3"/>
          <p:cNvSpPr txBox="1">
            <a:spLocks/>
          </p:cNvSpPr>
          <p:nvPr/>
        </p:nvSpPr>
        <p:spPr bwMode="auto">
          <a:xfrm>
            <a:off x="179388" y="6453188"/>
            <a:ext cx="4032250" cy="31273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20000"/>
              </a:spcBef>
              <a:spcAft>
                <a:spcPct val="0"/>
              </a:spcAft>
              <a:buSzPct val="75000"/>
              <a:buBlip>
                <a:blip r:embed="rId2"/>
              </a:buBlip>
              <a:defRPr sz="3200" kern="1200">
                <a:solidFill>
                  <a:schemeClr val="bg2"/>
                </a:solidFill>
                <a:latin typeface="Verdana" panose="020B0604030504040204" pitchFamily="34" charset="0"/>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3"/>
              </a:buBlip>
              <a:defRPr sz="2800" kern="1200">
                <a:solidFill>
                  <a:schemeClr val="bg2"/>
                </a:solidFill>
                <a:latin typeface="Verdana" panose="020B0604030504040204" pitchFamily="34" charset="0"/>
                <a:ea typeface="+mn-ea"/>
                <a:cs typeface="+mn-cs"/>
              </a:defRPr>
            </a:lvl2pPr>
            <a:lvl3pPr marL="1143000" indent="-228600" algn="l" rtl="0" eaLnBrk="0" fontAlgn="base" hangingPunct="0">
              <a:spcBef>
                <a:spcPct val="20000"/>
              </a:spcBef>
              <a:spcAft>
                <a:spcPct val="0"/>
              </a:spcAft>
              <a:buSzPct val="60000"/>
              <a:buBlip>
                <a:blip r:embed="rId2"/>
              </a:buBlip>
              <a:defRPr sz="2400" kern="1200">
                <a:solidFill>
                  <a:schemeClr val="bg2"/>
                </a:solidFill>
                <a:latin typeface="Verdana" panose="020B0604030504040204" pitchFamily="34" charset="0"/>
                <a:ea typeface="+mn-ea"/>
                <a:cs typeface="+mn-cs"/>
              </a:defRPr>
            </a:lvl3pPr>
            <a:lvl4pPr marL="1600200" indent="-228600" algn="l" rtl="0" eaLnBrk="0" fontAlgn="base" hangingPunct="0">
              <a:spcBef>
                <a:spcPct val="20000"/>
              </a:spcBef>
              <a:spcAft>
                <a:spcPct val="0"/>
              </a:spcAft>
              <a:buSzPct val="70000"/>
              <a:buFont typeface="ZapfDingbats BT" pitchFamily="18" charset="2"/>
              <a:buBlip>
                <a:blip r:embed="rId3"/>
              </a:buBlip>
              <a:defRPr sz="2000" kern="1200">
                <a:solidFill>
                  <a:schemeClr val="bg2"/>
                </a:solidFill>
                <a:latin typeface="Verdana" panose="020B0604030504040204" pitchFamily="34" charset="0"/>
                <a:ea typeface="+mn-ea"/>
                <a:cs typeface="+mn-cs"/>
              </a:defRPr>
            </a:lvl4pPr>
            <a:lvl5pPr marL="2057400" indent="-228600" algn="l" rtl="0" eaLnBrk="0" fontAlgn="base" hangingPunct="0">
              <a:spcBef>
                <a:spcPct val="20000"/>
              </a:spcBef>
              <a:spcAft>
                <a:spcPct val="0"/>
              </a:spcAft>
              <a:buSzPct val="60000"/>
              <a:buBlip>
                <a:blip r:embed="rId2"/>
              </a:buBlip>
              <a:defRPr sz="2000" kern="1200">
                <a:solidFill>
                  <a:schemeClr val="bg2"/>
                </a:solidFill>
                <a:latin typeface="Verdana" panose="020B0604030504040204" pitchFamily="34" charset="0"/>
                <a:ea typeface="+mn-ea"/>
                <a:cs typeface="+mn-cs"/>
              </a:defRPr>
            </a:lvl5pPr>
            <a:lvl6pPr marL="2514600" indent="-228600" algn="l" defTabSz="914400" rtl="0" eaLnBrk="0" fontAlgn="base" latinLnBrk="0" hangingPunct="0">
              <a:spcBef>
                <a:spcPct val="20000"/>
              </a:spcBef>
              <a:spcAft>
                <a:spcPct val="0"/>
              </a:spcAft>
              <a:buSzPct val="60000"/>
              <a:buBlip>
                <a:blip r:embed="rId2"/>
              </a:buBlip>
              <a:defRPr sz="2000" kern="1200">
                <a:solidFill>
                  <a:schemeClr val="bg2"/>
                </a:solidFill>
                <a:latin typeface="Verdana" panose="020B0604030504040204" pitchFamily="34" charset="0"/>
                <a:ea typeface="+mn-ea"/>
                <a:cs typeface="+mn-cs"/>
              </a:defRPr>
            </a:lvl6pPr>
            <a:lvl7pPr marL="2971800" indent="-228600" algn="l" defTabSz="914400" rtl="0" eaLnBrk="0" fontAlgn="base" latinLnBrk="0" hangingPunct="0">
              <a:spcBef>
                <a:spcPct val="20000"/>
              </a:spcBef>
              <a:spcAft>
                <a:spcPct val="0"/>
              </a:spcAft>
              <a:buSzPct val="60000"/>
              <a:buBlip>
                <a:blip r:embed="rId2"/>
              </a:buBlip>
              <a:defRPr sz="2000" kern="1200">
                <a:solidFill>
                  <a:schemeClr val="bg2"/>
                </a:solidFill>
                <a:latin typeface="Verdana" panose="020B0604030504040204" pitchFamily="34" charset="0"/>
                <a:ea typeface="+mn-ea"/>
                <a:cs typeface="+mn-cs"/>
              </a:defRPr>
            </a:lvl7pPr>
            <a:lvl8pPr marL="3429000" indent="-228600" algn="l" defTabSz="914400" rtl="0" eaLnBrk="0" fontAlgn="base" latinLnBrk="0" hangingPunct="0">
              <a:spcBef>
                <a:spcPct val="20000"/>
              </a:spcBef>
              <a:spcAft>
                <a:spcPct val="0"/>
              </a:spcAft>
              <a:buSzPct val="60000"/>
              <a:buBlip>
                <a:blip r:embed="rId2"/>
              </a:buBlip>
              <a:defRPr sz="2000" kern="1200">
                <a:solidFill>
                  <a:schemeClr val="bg2"/>
                </a:solidFill>
                <a:latin typeface="Verdana" panose="020B0604030504040204" pitchFamily="34" charset="0"/>
                <a:ea typeface="+mn-ea"/>
                <a:cs typeface="+mn-cs"/>
              </a:defRPr>
            </a:lvl8pPr>
            <a:lvl9pPr marL="3886200" indent="-228600" algn="l" defTabSz="914400" rtl="0" eaLnBrk="0" fontAlgn="base" latinLnBrk="0" hangingPunct="0">
              <a:spcBef>
                <a:spcPct val="20000"/>
              </a:spcBef>
              <a:spcAft>
                <a:spcPct val="0"/>
              </a:spcAft>
              <a:buSzPct val="60000"/>
              <a:buBlip>
                <a:blip r:embed="rId2"/>
              </a:buBlip>
              <a:defRPr sz="2000" kern="1200">
                <a:solidFill>
                  <a:schemeClr val="bg2"/>
                </a:solidFill>
                <a:latin typeface="Verdana" panose="020B0604030504040204" pitchFamily="34" charset="0"/>
                <a:ea typeface="+mn-ea"/>
                <a:cs typeface="+mn-cs"/>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fld id="{8C1E2245-FE72-4AF1-A252-80DAE17FA9F8}" type="slidenum">
              <a:rPr lang="en-US" altLang="en-US" sz="1200">
                <a:solidFill>
                  <a:srgbClr val="143173"/>
                </a:solidFill>
                <a:latin typeface="Arial" panose="020B0604020202020204" pitchFamily="34" charset="0"/>
                <a:cs typeface="Arial" panose="020B0604020202020204" pitchFamily="34" charset="0"/>
              </a:rPr>
              <a:pPr>
                <a:spcBef>
                  <a:spcPct val="0"/>
                </a:spcBef>
                <a:buSzTx/>
                <a:buFontTx/>
                <a:buNone/>
              </a:pPr>
              <a:t>9</a:t>
            </a:fld>
            <a:endParaRPr lang="en-US" altLang="en-US" sz="1200" dirty="0">
              <a:solidFill>
                <a:srgbClr val="143173"/>
              </a:solidFill>
              <a:latin typeface="Arial" panose="020B0604020202020204" pitchFamily="34" charset="0"/>
              <a:cs typeface="Arial" panose="020B0604020202020204" pitchFamily="34" charset="0"/>
            </a:endParaRPr>
          </a:p>
        </p:txBody>
      </p:sp>
      <p:sp>
        <p:nvSpPr>
          <p:cNvPr id="17" name="Text Box 25"/>
          <p:cNvSpPr txBox="1">
            <a:spLocks noChangeArrowheads="1"/>
          </p:cNvSpPr>
          <p:nvPr/>
        </p:nvSpPr>
        <p:spPr bwMode="auto">
          <a:xfrm>
            <a:off x="514349" y="1124744"/>
            <a:ext cx="8255001" cy="3431709"/>
          </a:xfrm>
          <a:prstGeom prst="rect">
            <a:avLst/>
          </a:prstGeom>
          <a:noFill/>
          <a:ln w="9525">
            <a:noFill/>
            <a:miter lim="800000"/>
            <a:headEnd/>
            <a:tailEnd/>
          </a:ln>
          <a:effectLst/>
        </p:spPr>
        <p:txBody>
          <a:bodyPr wrap="square">
            <a:spAutoFit/>
          </a:bodyPr>
          <a:lstStyle/>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Security and privacy are considered as cross-layer functions that cover all the layers.</a:t>
            </a:r>
          </a:p>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Cloud security and privacy refer to the functions responsible for applying security related </a:t>
            </a:r>
            <a:r>
              <a:rPr lang="en-US" sz="1700" dirty="0" smtClean="0">
                <a:solidFill>
                  <a:srgbClr val="00A1DA"/>
                </a:solidFill>
                <a:latin typeface="Arial" panose="020B0604020202020204" pitchFamily="34" charset="0"/>
                <a:cs typeface="Arial" panose="020B0604020202020204" pitchFamily="34" charset="0"/>
              </a:rPr>
              <a:t>controls</a:t>
            </a:r>
            <a:r>
              <a:rPr lang="en-US" sz="1700" dirty="0" smtClean="0">
                <a:solidFill>
                  <a:srgbClr val="143173"/>
                </a:solidFill>
                <a:latin typeface="Arial" panose="020B0604020202020204" pitchFamily="34" charset="0"/>
                <a:cs typeface="Arial" panose="020B0604020202020204" pitchFamily="34" charset="0"/>
              </a:rPr>
              <a:t> to mitigate the </a:t>
            </a:r>
            <a:r>
              <a:rPr lang="en-US" sz="1700" dirty="0" smtClean="0">
                <a:solidFill>
                  <a:srgbClr val="00A1DA"/>
                </a:solidFill>
                <a:latin typeface="Arial" panose="020B0604020202020204" pitchFamily="34" charset="0"/>
                <a:cs typeface="Arial" panose="020B0604020202020204" pitchFamily="34" charset="0"/>
              </a:rPr>
              <a:t>potential threats </a:t>
            </a:r>
            <a:r>
              <a:rPr lang="en-US" sz="1700" dirty="0" smtClean="0">
                <a:solidFill>
                  <a:srgbClr val="143173"/>
                </a:solidFill>
                <a:latin typeface="Arial" panose="020B0604020202020204" pitchFamily="34" charset="0"/>
                <a:cs typeface="Arial" panose="020B0604020202020204" pitchFamily="34" charset="0"/>
              </a:rPr>
              <a:t>in cloud computing environments. </a:t>
            </a:r>
          </a:p>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Secure functions are required by both </a:t>
            </a:r>
            <a:r>
              <a:rPr lang="en-US" sz="1700" dirty="0" smtClean="0">
                <a:solidFill>
                  <a:srgbClr val="00A1DA"/>
                </a:solidFill>
                <a:latin typeface="Arial" panose="020B0604020202020204" pitchFamily="34" charset="0"/>
                <a:cs typeface="Arial" panose="020B0604020202020204" pitchFamily="34" charset="0"/>
              </a:rPr>
              <a:t>Cloud Service Users (CSU) </a:t>
            </a:r>
            <a:r>
              <a:rPr lang="en-US" sz="1700" dirty="0" smtClean="0">
                <a:solidFill>
                  <a:srgbClr val="143173"/>
                </a:solidFill>
                <a:latin typeface="Arial" panose="020B0604020202020204" pitchFamily="34" charset="0"/>
                <a:cs typeface="Arial" panose="020B0604020202020204" pitchFamily="34" charset="0"/>
              </a:rPr>
              <a:t>and </a:t>
            </a:r>
            <a:r>
              <a:rPr lang="en-US" sz="1700" dirty="0" smtClean="0">
                <a:solidFill>
                  <a:srgbClr val="00A1DA"/>
                </a:solidFill>
                <a:latin typeface="Arial" panose="020B0604020202020204" pitchFamily="34" charset="0"/>
                <a:cs typeface="Arial" panose="020B0604020202020204" pitchFamily="34" charset="0"/>
              </a:rPr>
              <a:t>Cloud Service Provider (CSP)</a:t>
            </a:r>
            <a:r>
              <a:rPr lang="en-US" sz="1700" dirty="0" smtClean="0">
                <a:solidFill>
                  <a:srgbClr val="143173"/>
                </a:solidFill>
                <a:latin typeface="Arial" panose="020B0604020202020204" pitchFamily="34" charset="0"/>
                <a:cs typeface="Arial" panose="020B0604020202020204" pitchFamily="34" charset="0"/>
              </a:rPr>
              <a:t> to create a secure cloud environment</a:t>
            </a:r>
          </a:p>
          <a:p>
            <a:pPr marL="285750" indent="-285750" defTabSz="614363">
              <a:spcBef>
                <a:spcPts val="1200"/>
              </a:spcBef>
              <a:buFont typeface="Arial" panose="020B0604020202020204" pitchFamily="34" charset="0"/>
              <a:buChar char="•"/>
            </a:pPr>
            <a:r>
              <a:rPr lang="en-US" sz="1700" dirty="0" smtClean="0">
                <a:solidFill>
                  <a:srgbClr val="143173"/>
                </a:solidFill>
                <a:latin typeface="Arial" panose="020B0604020202020204" pitchFamily="34" charset="0"/>
                <a:cs typeface="Arial" panose="020B0604020202020204" pitchFamily="34" charset="0"/>
              </a:rPr>
              <a:t>From the security perspective, the principal of separation requires each layer to take charge of certain responsibilities. In the event that the security controls of one layer are bypassed, other security functions could compensate and thus should be implemented either in other layers or as cross-layer functions.</a:t>
            </a:r>
          </a:p>
        </p:txBody>
      </p:sp>
      <p:sp>
        <p:nvSpPr>
          <p:cNvPr id="6" name="Titre 1"/>
          <p:cNvSpPr txBox="1">
            <a:spLocks/>
          </p:cNvSpPr>
          <p:nvPr/>
        </p:nvSpPr>
        <p:spPr bwMode="auto">
          <a:xfrm>
            <a:off x="514349" y="150813"/>
            <a:ext cx="8229600" cy="754062"/>
          </a:xfrm>
          <a:prstGeom prst="rect">
            <a:avLst/>
          </a:prstGeom>
          <a:noFill/>
          <a:ln w="9525">
            <a:noFill/>
            <a:miter lim="800000"/>
            <a:headEnd/>
            <a:tailEnd/>
          </a:ln>
        </p:spPr>
        <p:txBody>
          <a:bodyPr vert="horz" wrap="square" lIns="91440" tIns="11880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accent2"/>
                </a:solidFill>
                <a:latin typeface="+mj-lt"/>
                <a:ea typeface="+mj-ea"/>
                <a:cs typeface="+mj-cs"/>
              </a:defRPr>
            </a:lvl1pPr>
            <a:lvl2pPr algn="l" rtl="0" eaLnBrk="0" fontAlgn="base" hangingPunct="0">
              <a:spcBef>
                <a:spcPct val="0"/>
              </a:spcBef>
              <a:spcAft>
                <a:spcPct val="0"/>
              </a:spcAft>
              <a:defRPr sz="2000" b="1">
                <a:solidFill>
                  <a:schemeClr val="accent2"/>
                </a:solidFill>
                <a:latin typeface="Arial" charset="0"/>
                <a:cs typeface="Arial" charset="0"/>
              </a:defRPr>
            </a:lvl2pPr>
            <a:lvl3pPr algn="l" rtl="0" eaLnBrk="0" fontAlgn="base" hangingPunct="0">
              <a:spcBef>
                <a:spcPct val="0"/>
              </a:spcBef>
              <a:spcAft>
                <a:spcPct val="0"/>
              </a:spcAft>
              <a:defRPr sz="2000" b="1">
                <a:solidFill>
                  <a:schemeClr val="accent2"/>
                </a:solidFill>
                <a:latin typeface="Arial" charset="0"/>
                <a:cs typeface="Arial" charset="0"/>
              </a:defRPr>
            </a:lvl3pPr>
            <a:lvl4pPr algn="l" rtl="0" eaLnBrk="0" fontAlgn="base" hangingPunct="0">
              <a:spcBef>
                <a:spcPct val="0"/>
              </a:spcBef>
              <a:spcAft>
                <a:spcPct val="0"/>
              </a:spcAft>
              <a:defRPr sz="2000" b="1">
                <a:solidFill>
                  <a:schemeClr val="accent2"/>
                </a:solidFill>
                <a:latin typeface="Arial" charset="0"/>
                <a:cs typeface="Arial" charset="0"/>
              </a:defRPr>
            </a:lvl4pPr>
            <a:lvl5pPr algn="l" rtl="0" eaLnBrk="0" fontAlgn="base" hangingPunct="0">
              <a:spcBef>
                <a:spcPct val="0"/>
              </a:spcBef>
              <a:spcAft>
                <a:spcPct val="0"/>
              </a:spcAft>
              <a:defRPr sz="2000" b="1">
                <a:solidFill>
                  <a:schemeClr val="accent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200" dirty="0">
                <a:solidFill>
                  <a:srgbClr val="143173"/>
                </a:solidFill>
                <a:latin typeface="Arial" panose="020B0604020202020204" pitchFamily="34" charset="0"/>
                <a:cs typeface="Arial" panose="020B0604020202020204" pitchFamily="34" charset="0"/>
              </a:rPr>
              <a:t>Security in the Cloud reference architecture</a:t>
            </a:r>
            <a:r>
              <a:rPr lang="en-US" sz="2200" dirty="0" smtClean="0">
                <a:solidFill>
                  <a:srgbClr val="143173"/>
                </a:solidFill>
                <a:latin typeface="Arial" panose="020B0604020202020204" pitchFamily="34" charset="0"/>
                <a:cs typeface="Arial" panose="020B0604020202020204" pitchFamily="34" charset="0"/>
              </a:rPr>
              <a:t> (3/3)</a:t>
            </a:r>
            <a:endParaRPr lang="en-US" sz="2200" dirty="0">
              <a:solidFill>
                <a:srgbClr val="143173"/>
              </a:solidFill>
              <a:latin typeface="Arial" panose="020B0604020202020204" pitchFamily="34" charset="0"/>
              <a:cs typeface="Arial" panose="020B0604020202020204" pitchFamily="34" charset="0"/>
            </a:endParaRPr>
          </a:p>
        </p:txBody>
      </p:sp>
      <p:sp>
        <p:nvSpPr>
          <p:cNvPr id="5" name="Espace réservé de la date 3"/>
          <p:cNvSpPr>
            <a:spLocks noGrp="1"/>
          </p:cNvSpPr>
          <p:nvPr>
            <p:ph type="dt" sz="quarter" idx="10"/>
          </p:nvPr>
        </p:nvSpPr>
        <p:spPr>
          <a:xfrm>
            <a:off x="179388" y="6453188"/>
            <a:ext cx="4032250"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anose="020B0604030504040204" pitchFamily="34" charset="0"/>
              </a:defRPr>
            </a:lvl2pPr>
            <a:lvl3pPr marL="1143000" indent="-228600">
              <a:spcBef>
                <a:spcPct val="20000"/>
              </a:spcBef>
              <a:buSzPct val="60000"/>
              <a:buBlip>
                <a:blip r:embed="rId2"/>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anose="020B0604030504040204" pitchFamily="34" charset="0"/>
              </a:defRPr>
            </a:lvl4pPr>
            <a:lvl5pPr marL="2057400" indent="-228600">
              <a:spcBef>
                <a:spcPct val="20000"/>
              </a:spcBef>
              <a:buSzPct val="60000"/>
              <a:buBlip>
                <a:blip r:embed="rId2"/>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anose="020B0604030504040204" pitchFamily="34" charset="0"/>
              </a:defRPr>
            </a:lvl9pPr>
          </a:lstStyle>
          <a:p>
            <a:pPr>
              <a:spcBef>
                <a:spcPct val="0"/>
              </a:spcBef>
              <a:buSzTx/>
              <a:buFontTx/>
              <a:buNone/>
            </a:pPr>
            <a:r>
              <a:rPr lang="en-US" altLang="en-US" sz="1200" dirty="0" smtClean="0">
                <a:solidFill>
                  <a:srgbClr val="143173"/>
                </a:solidFill>
                <a:latin typeface="Arial" panose="020B0604020202020204" pitchFamily="34" charset="0"/>
                <a:cs typeface="Arial" panose="020B0604020202020204" pitchFamily="34" charset="0"/>
              </a:rPr>
              <a:t>Muscat, Oman, 29 April 2014</a:t>
            </a:r>
          </a:p>
        </p:txBody>
      </p:sp>
    </p:spTree>
    <p:extLst>
      <p:ext uri="{BB962C8B-B14F-4D97-AF65-F5344CB8AC3E}">
        <p14:creationId xmlns:p14="http://schemas.microsoft.com/office/powerpoint/2010/main" val="159026613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ITU-e">
  <a:themeElements>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0000FF"/>
        </a:lt2>
        <a:accent1>
          <a:srgbClr val="00CC99"/>
        </a:accent1>
        <a:accent2>
          <a:srgbClr val="3333CC"/>
        </a:accent2>
        <a:accent3>
          <a:srgbClr val="FFFFFF"/>
        </a:accent3>
        <a:accent4>
          <a:srgbClr val="000000"/>
        </a:accent4>
        <a:accent5>
          <a:srgbClr val="AAE2CA"/>
        </a:accent5>
        <a:accent6>
          <a:srgbClr val="2D2DB9"/>
        </a:accent6>
        <a:hlink>
          <a:srgbClr val="3399FF"/>
        </a:hlink>
        <a:folHlink>
          <a:srgbClr val="9999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E7363394DA9F4F94CD0E8E1B66152F" ma:contentTypeVersion="0" ma:contentTypeDescription="Create a new document." ma:contentTypeScope="" ma:versionID="daf2c5fbbe5c0727fc9b7ff5cd226fb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2611F7-8B09-4F6E-8F18-A937D9DD7AA5}"/>
</file>

<file path=customXml/itemProps2.xml><?xml version="1.0" encoding="utf-8"?>
<ds:datastoreItem xmlns:ds="http://schemas.openxmlformats.org/officeDocument/2006/customXml" ds:itemID="{E0E78453-3073-41CB-BEF7-11F09F85460C}"/>
</file>

<file path=customXml/itemProps3.xml><?xml version="1.0" encoding="utf-8"?>
<ds:datastoreItem xmlns:ds="http://schemas.openxmlformats.org/officeDocument/2006/customXml" ds:itemID="{0CD2FC38-2FA4-4E4A-A078-BB7DE629CEE0}"/>
</file>

<file path=docProps/app.xml><?xml version="1.0" encoding="utf-8"?>
<Properties xmlns="http://schemas.openxmlformats.org/officeDocument/2006/extended-properties" xmlns:vt="http://schemas.openxmlformats.org/officeDocument/2006/docPropsVTypes">
  <Template>ITU-e</Template>
  <TotalTime>4586</TotalTime>
  <Words>2436</Words>
  <Application>Microsoft Office PowerPoint</Application>
  <PresentationFormat>On-screen Show (4:3)</PresentationFormat>
  <Paragraphs>204</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ITU-e</vt:lpstr>
      <vt:lpstr>Cloud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Telecommunication  Union</dc:title>
  <dc:creator>Abdelaziz Ben Aziza</dc:creator>
  <cp:keywords>Cloud Security</cp:keywords>
  <cp:lastModifiedBy>mac</cp:lastModifiedBy>
  <cp:revision>560</cp:revision>
  <cp:lastPrinted>2001-11-25T13:41:09Z</cp:lastPrinted>
  <dcterms:created xsi:type="dcterms:W3CDTF">2007-02-20T15:47:31Z</dcterms:created>
  <dcterms:modified xsi:type="dcterms:W3CDTF">2014-04-29T07:00:41Z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0x01010038E7363394DA9F4F94CD0E8E1B66152F</vt:lpwstr>
  </property>
</Properties>
</file>