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6.xml" ContentType="application/vnd.openxmlformats-officedocument.presentationml.notesSlide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7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4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2" r:id="rId3"/>
    <p:sldMasterId id="2147483690" r:id="rId4"/>
    <p:sldMasterId id="2147483698" r:id="rId5"/>
    <p:sldMasterId id="2147483706" r:id="rId6"/>
    <p:sldMasterId id="2147483727" r:id="rId7"/>
    <p:sldMasterId id="2147483747" r:id="rId8"/>
    <p:sldMasterId id="2147483754" r:id="rId9"/>
    <p:sldMasterId id="2147483783" r:id="rId10"/>
    <p:sldMasterId id="2147483943" r:id="rId11"/>
  </p:sldMasterIdLst>
  <p:notesMasterIdLst>
    <p:notesMasterId r:id="rId29"/>
  </p:notesMasterIdLst>
  <p:sldIdLst>
    <p:sldId id="805" r:id="rId12"/>
    <p:sldId id="590" r:id="rId13"/>
    <p:sldId id="827" r:id="rId14"/>
    <p:sldId id="828" r:id="rId15"/>
    <p:sldId id="849" r:id="rId16"/>
    <p:sldId id="839" r:id="rId17"/>
    <p:sldId id="840" r:id="rId18"/>
    <p:sldId id="841" r:id="rId19"/>
    <p:sldId id="842" r:id="rId20"/>
    <p:sldId id="843" r:id="rId21"/>
    <p:sldId id="850" r:id="rId22"/>
    <p:sldId id="844" r:id="rId23"/>
    <p:sldId id="845" r:id="rId24"/>
    <p:sldId id="846" r:id="rId25"/>
    <p:sldId id="847" r:id="rId26"/>
    <p:sldId id="848" r:id="rId27"/>
    <p:sldId id="738" r:id="rId2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d Y. Hoballah" initials="IYH" lastIdx="2" clrIdx="0"/>
  <p:cmAuthor id="1" name="Ali Krisht" initials="AK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FF"/>
    <a:srgbClr val="0033CC"/>
    <a:srgbClr val="FBF7A3"/>
    <a:srgbClr val="FCE8C0"/>
    <a:srgbClr val="C9FBB7"/>
    <a:srgbClr val="FFF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8696" autoAdjust="0"/>
  </p:normalViewPr>
  <p:slideViewPr>
    <p:cSldViewPr>
      <p:cViewPr>
        <p:scale>
          <a:sx n="70" d="100"/>
          <a:sy n="70" d="100"/>
        </p:scale>
        <p:origin x="-8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7"/>
          </a:xfrm>
          <a:prstGeom prst="rect">
            <a:avLst/>
          </a:prstGeom>
        </p:spPr>
        <p:txBody>
          <a:bodyPr vert="horz" lIns="93276" tIns="46637" rIns="93276" bIns="466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2" y="0"/>
            <a:ext cx="3041968" cy="465297"/>
          </a:xfrm>
          <a:prstGeom prst="rect">
            <a:avLst/>
          </a:prstGeom>
        </p:spPr>
        <p:txBody>
          <a:bodyPr vert="horz" lIns="93276" tIns="46637" rIns="93276" bIns="46637" rtlCol="0"/>
          <a:lstStyle>
            <a:lvl1pPr algn="r">
              <a:defRPr sz="1200"/>
            </a:lvl1pPr>
          </a:lstStyle>
          <a:p>
            <a:fld id="{E53BE675-BC78-4C9D-9109-CA9BAFE7D072}" type="datetimeFigureOut">
              <a:rPr lang="en-US" smtClean="0"/>
              <a:pPr/>
              <a:t>4/26/2014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6" tIns="46637" rIns="93276" bIns="466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4"/>
            <a:ext cx="5615940" cy="4187667"/>
          </a:xfrm>
          <a:prstGeom prst="rect">
            <a:avLst/>
          </a:prstGeom>
        </p:spPr>
        <p:txBody>
          <a:bodyPr vert="horz" lIns="93276" tIns="46637" rIns="93276" bIns="466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7"/>
          </a:xfrm>
          <a:prstGeom prst="rect">
            <a:avLst/>
          </a:prstGeom>
        </p:spPr>
        <p:txBody>
          <a:bodyPr vert="horz" lIns="93276" tIns="46637" rIns="93276" bIns="466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2" y="8839014"/>
            <a:ext cx="3041968" cy="465297"/>
          </a:xfrm>
          <a:prstGeom prst="rect">
            <a:avLst/>
          </a:prstGeom>
        </p:spPr>
        <p:txBody>
          <a:bodyPr vert="horz" lIns="93276" tIns="46637" rIns="93276" bIns="46637" rtlCol="0" anchor="b"/>
          <a:lstStyle>
            <a:lvl1pPr algn="r">
              <a:defRPr sz="1200"/>
            </a:lvl1pPr>
          </a:lstStyle>
          <a:p>
            <a:fld id="{646089E7-205D-45B0-94A6-A97B57D6A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19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63CE51-7CCB-4C2A-BDE6-7524115D54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03A0DA-E794-4B38-A835-E99CDA3A0213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10</a:t>
            </a:fld>
            <a:endParaRPr lang="en-US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03A0DA-E794-4B38-A835-E99CDA3A0213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11</a:t>
            </a:fld>
            <a:endParaRPr lang="en-US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37D4-D673-450A-B455-FD74DF144E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03A0DA-E794-4B38-A835-E99CDA3A0213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13</a:t>
            </a:fld>
            <a:endParaRPr lang="en-US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03A0DA-E794-4B38-A835-E99CDA3A0213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14</a:t>
            </a:fld>
            <a:endParaRPr lang="en-US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03A0DA-E794-4B38-A835-E99CDA3A0213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15</a:t>
            </a:fld>
            <a:endParaRPr lang="en-US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03A0DA-E794-4B38-A835-E99CDA3A0213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16</a:t>
            </a:fld>
            <a:endParaRPr lang="en-US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696913"/>
            <a:ext cx="46513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03A0DA-E794-4B38-A835-E99CDA3A0213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2</a:t>
            </a:fld>
            <a:endParaRPr lang="en-US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37D4-D673-450A-B455-FD74DF144ED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03A0DA-E794-4B38-A835-E99CDA3A0213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4</a:t>
            </a:fld>
            <a:endParaRPr lang="en-US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03A0DA-E794-4B38-A835-E99CDA3A0213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5</a:t>
            </a:fld>
            <a:endParaRPr lang="en-US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37D4-D673-450A-B455-FD74DF144E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03A0DA-E794-4B38-A835-E99CDA3A0213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7</a:t>
            </a:fld>
            <a:endParaRPr lang="en-US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03A0DA-E794-4B38-A835-E99CDA3A0213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8</a:t>
            </a:fld>
            <a:endParaRPr lang="en-US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37D4-D673-450A-B455-FD74DF144E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895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0"/>
            <a:ext cx="7772400" cy="1362075"/>
          </a:xfrm>
        </p:spPr>
        <p:txBody>
          <a:bodyPr anchor="t"/>
          <a:lstStyle>
            <a:lvl1pPr algn="ctr" rtl="1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8F29-757A-4988-9B7F-097527D999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B7C6-EC5A-412A-9871-CDFCFEB25B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46AE-7902-44CD-810F-F9FC7629F4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DA56-8C52-448D-A1C3-93B4635F25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4B03-8519-4B32-8DA5-55FC005FD8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DBD0-5653-4EA4-902E-67814F61EB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F4AE-DA5A-4F01-9DF2-9CA4CF8A2B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025E-4BB8-4C4D-9E4A-7E584CB94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9"/>
            <a:ext cx="2057400" cy="5851525"/>
          </a:xfrm>
        </p:spPr>
        <p:txBody>
          <a:bodyPr vert="eaVert"/>
          <a:lstStyle>
            <a:lvl1pPr rtl="1"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32FC-A868-494E-91E6-BA49462CDF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895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572004" y="1447800"/>
            <a:ext cx="4360985" cy="3200400"/>
          </a:xfrm>
          <a:prstGeom prst="rect">
            <a:avLst/>
          </a:prstGeom>
          <a:solidFill>
            <a:srgbClr val="1B0060">
              <a:alpha val="20000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70338" y="1447800"/>
            <a:ext cx="4360985" cy="3200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62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572004" y="1447800"/>
            <a:ext cx="4360985" cy="3200400"/>
          </a:xfrm>
          <a:prstGeom prst="rect">
            <a:avLst/>
          </a:prstGeom>
          <a:solidFill>
            <a:srgbClr val="1B0060">
              <a:alpha val="20000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70338" y="1447800"/>
            <a:ext cx="4360985" cy="3200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58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22031" y="1676400"/>
            <a:ext cx="8159262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58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A2048-190E-4154-87C9-613CDAC3E8A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1B0060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1B0060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1B0060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1B0060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003E25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003E25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003E25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003E25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003E25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160" y="382588"/>
            <a:ext cx="7802742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0" y="2057400"/>
            <a:ext cx="8302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7769" y="6686634"/>
            <a:ext cx="586342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Confidential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895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572004" y="1447800"/>
            <a:ext cx="4360985" cy="3200400"/>
          </a:xfrm>
          <a:prstGeom prst="rect">
            <a:avLst/>
          </a:prstGeom>
          <a:solidFill>
            <a:srgbClr val="1B0060">
              <a:alpha val="20000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70338" y="1447800"/>
            <a:ext cx="4360985" cy="3200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50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22031" y="1676400"/>
            <a:ext cx="8159262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50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A2048-190E-4154-87C9-613CDAC3E8A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1B0060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1B0060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1B0060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1B0060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003E25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003E25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003E25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003E25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003E25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22031" y="1676400"/>
            <a:ext cx="8159262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62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895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572004" y="1447800"/>
            <a:ext cx="4360985" cy="3200400"/>
          </a:xfrm>
          <a:prstGeom prst="rect">
            <a:avLst/>
          </a:prstGeom>
          <a:solidFill>
            <a:srgbClr val="1B0060">
              <a:alpha val="20000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70338" y="1447800"/>
            <a:ext cx="4360985" cy="3200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40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22031" y="1676400"/>
            <a:ext cx="8159262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40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A2048-190E-4154-87C9-613CDAC3E8A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1B0060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1B0060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1B0060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1B0060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003E25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003E25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003E25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003E25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003E25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160" y="382588"/>
            <a:ext cx="7802742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0" y="2057400"/>
            <a:ext cx="8302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7769" y="6686616"/>
            <a:ext cx="586342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Confidential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895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572004" y="1447800"/>
            <a:ext cx="4360985" cy="3200400"/>
          </a:xfrm>
          <a:prstGeom prst="rect">
            <a:avLst/>
          </a:prstGeom>
          <a:solidFill>
            <a:srgbClr val="1B0060">
              <a:alpha val="20000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70338" y="1447800"/>
            <a:ext cx="4360985" cy="3200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28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22031" y="1676400"/>
            <a:ext cx="8159262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28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A2048-190E-4154-87C9-613CDAC3E8A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1B0060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1B0060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1B0060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1B0060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A2048-190E-4154-87C9-613CDAC3E8A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1B0060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1B0060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1B0060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1B0060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003E25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003E25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003E25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003E25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003E25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160" y="382588"/>
            <a:ext cx="7802742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0" y="2057400"/>
            <a:ext cx="8302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7769" y="6686604"/>
            <a:ext cx="586342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Confidential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895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572004" y="1447800"/>
            <a:ext cx="4360985" cy="3200400"/>
          </a:xfrm>
          <a:prstGeom prst="rect">
            <a:avLst/>
          </a:prstGeom>
          <a:solidFill>
            <a:srgbClr val="1B0060">
              <a:alpha val="20000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70338" y="1447800"/>
            <a:ext cx="4360985" cy="3200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52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22031" y="1676400"/>
            <a:ext cx="8159262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52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A2048-190E-4154-87C9-613CDAC3E8A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1B0060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1B0060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1B0060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1B0060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003E25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003E25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003E25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003E25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003E25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895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87"/>
            <a:ext cx="2133600" cy="365125"/>
          </a:xfrm>
          <a:prstGeom prst="rect">
            <a:avLst/>
          </a:prstGeom>
        </p:spPr>
        <p:txBody>
          <a:bodyPr/>
          <a:lstStyle/>
          <a:p>
            <a:fld id="{8CF371D6-F0DB-4ABA-A889-4D6D1DB07D50}" type="datetime1">
              <a:rPr lang="en-US" smtClean="0">
                <a:solidFill>
                  <a:srgbClr val="000000"/>
                </a:solidFill>
              </a:rPr>
              <a:pPr/>
              <a:t>4/26/2014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611125"/>
            <a:ext cx="3810000" cy="2468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TRA proprietary / TRA – IYH – Cloud Computing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23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572004" y="1447800"/>
            <a:ext cx="4360985" cy="3200400"/>
          </a:xfrm>
          <a:prstGeom prst="rect">
            <a:avLst/>
          </a:prstGeom>
          <a:solidFill>
            <a:srgbClr val="1B0060">
              <a:alpha val="20000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70338" y="1447800"/>
            <a:ext cx="4360985" cy="3200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12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492887"/>
            <a:ext cx="2133600" cy="365125"/>
          </a:xfrm>
          <a:prstGeom prst="rect">
            <a:avLst/>
          </a:prstGeom>
        </p:spPr>
        <p:txBody>
          <a:bodyPr/>
          <a:lstStyle/>
          <a:p>
            <a:fld id="{3FE4408C-A809-4382-B690-298136960396}" type="datetime1">
              <a:rPr lang="en-US" smtClean="0">
                <a:solidFill>
                  <a:srgbClr val="000000"/>
                </a:solidFill>
              </a:rPr>
              <a:pPr/>
              <a:t>4/26/2014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611125"/>
            <a:ext cx="3810000" cy="2468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TRA proprietary / TRA – IYH – Cloud Computing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155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22031" y="1676400"/>
            <a:ext cx="8159262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12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492887"/>
            <a:ext cx="2133600" cy="365125"/>
          </a:xfrm>
          <a:prstGeom prst="rect">
            <a:avLst/>
          </a:prstGeom>
        </p:spPr>
        <p:txBody>
          <a:bodyPr/>
          <a:lstStyle/>
          <a:p>
            <a:fld id="{0E9193B5-4FC9-44A1-8198-F144D9FAE9CB}" type="datetime1">
              <a:rPr lang="en-US" smtClean="0">
                <a:solidFill>
                  <a:srgbClr val="000000"/>
                </a:solidFill>
              </a:rPr>
              <a:pPr/>
              <a:t>4/26/2014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611125"/>
            <a:ext cx="3810000" cy="2468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TRA proprietary / TRA – IYH – Cloud Computing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10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003E25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003E25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003E25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003E25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003E25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A2048-190E-4154-87C9-613CDAC3E8A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1B0060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1B0060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1B0060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1B0060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492887"/>
            <a:ext cx="2133600" cy="365125"/>
          </a:xfrm>
          <a:prstGeom prst="rect">
            <a:avLst/>
          </a:prstGeom>
        </p:spPr>
        <p:txBody>
          <a:bodyPr/>
          <a:lstStyle/>
          <a:p>
            <a:fld id="{578499C3-5F01-443A-A6E5-08861D65DB2F}" type="datetime1">
              <a:rPr lang="en-US" smtClean="0">
                <a:solidFill>
                  <a:srgbClr val="000000"/>
                </a:solidFill>
              </a:rPr>
              <a:pPr/>
              <a:t>4/26/2014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611125"/>
            <a:ext cx="3810000" cy="2468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TRA proprietary / TRA – IYH – Cloud Computing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156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003E25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003E25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003E25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003E25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003E25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492887"/>
            <a:ext cx="2133600" cy="365125"/>
          </a:xfrm>
          <a:prstGeom prst="rect">
            <a:avLst/>
          </a:prstGeom>
        </p:spPr>
        <p:txBody>
          <a:bodyPr/>
          <a:lstStyle/>
          <a:p>
            <a:fld id="{CE1554B2-4F53-4D7C-9A87-AB2AA90AD169}" type="datetime1">
              <a:rPr lang="en-US" smtClean="0">
                <a:solidFill>
                  <a:srgbClr val="000000"/>
                </a:solidFill>
              </a:rPr>
              <a:pPr/>
              <a:t>4/26/2014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611125"/>
            <a:ext cx="3810000" cy="2468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TRA proprietary / TRA – IYH – Cloud Computing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427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12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794824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1" fontAlgn="auto" hangingPunct="1">
              <a:spcBef>
                <a:spcPct val="0"/>
              </a:spcBef>
              <a:spcAft>
                <a:spcPts val="0"/>
              </a:spcAft>
              <a:buNone/>
              <a:defRPr lang="en-US" sz="2000" kern="1200" dirty="0" smtClean="0">
                <a:solidFill>
                  <a:schemeClr val="bg1"/>
                </a:solidFill>
                <a:latin typeface="Calibri" pitchFamily="34" charset="0"/>
                <a:ea typeface="ＭＳ Ｐゴシック" pitchFamily="8" charset="-128"/>
                <a:cs typeface="+mn-cs"/>
              </a:defRPr>
            </a:lvl1pPr>
            <a:lvl2pPr algn="l" rtl="0" eaLnBrk="1" fontAlgn="auto" hangingPunct="1">
              <a:spcBef>
                <a:spcPct val="0"/>
              </a:spcBef>
              <a:spcAft>
                <a:spcPts val="0"/>
              </a:spcAft>
              <a:defRPr lang="en-US" sz="2000" kern="1200" dirty="0" smtClean="0">
                <a:solidFill>
                  <a:schemeClr val="bg1"/>
                </a:solidFill>
                <a:latin typeface="Calibri" pitchFamily="34" charset="0"/>
                <a:ea typeface="ＭＳ Ｐゴシック" pitchFamily="8" charset="-128"/>
                <a:cs typeface="+mn-cs"/>
              </a:defRPr>
            </a:lvl2pPr>
            <a:lvl3pPr algn="l" rtl="0" eaLnBrk="1" fontAlgn="auto" hangingPunct="1">
              <a:spcBef>
                <a:spcPct val="0"/>
              </a:spcBef>
              <a:spcAft>
                <a:spcPts val="0"/>
              </a:spcAft>
              <a:defRPr lang="en-US" sz="2000" kern="1200" dirty="0" smtClean="0">
                <a:solidFill>
                  <a:schemeClr val="bg1"/>
                </a:solidFill>
                <a:latin typeface="Calibri" pitchFamily="34" charset="0"/>
                <a:ea typeface="ＭＳ Ｐゴシック" pitchFamily="8" charset="-128"/>
                <a:cs typeface="+mn-cs"/>
              </a:defRPr>
            </a:lvl3pPr>
            <a:lvl4pPr algn="l" rtl="0" eaLnBrk="1" fontAlgn="auto" hangingPunct="1">
              <a:spcBef>
                <a:spcPct val="0"/>
              </a:spcBef>
              <a:spcAft>
                <a:spcPts val="0"/>
              </a:spcAft>
              <a:defRPr lang="en-US" sz="2000" kern="1200" dirty="0" smtClean="0">
                <a:solidFill>
                  <a:schemeClr val="bg1"/>
                </a:solidFill>
                <a:latin typeface="Calibri" pitchFamily="34" charset="0"/>
                <a:ea typeface="ＭＳ Ｐゴシック" pitchFamily="8" charset="-128"/>
                <a:cs typeface="+mn-cs"/>
              </a:defRPr>
            </a:lvl4pPr>
            <a:lvl5pPr algn="l" rtl="0" eaLnBrk="1" fontAlgn="auto" hangingPunct="1">
              <a:spcBef>
                <a:spcPct val="0"/>
              </a:spcBef>
              <a:spcAft>
                <a:spcPts val="0"/>
              </a:spcAft>
              <a:defRPr lang="en-US" sz="2000" kern="1200" dirty="0" smtClean="0">
                <a:solidFill>
                  <a:schemeClr val="bg1"/>
                </a:solidFill>
                <a:latin typeface="Calibri" pitchFamily="34" charset="0"/>
                <a:ea typeface="ＭＳ Ｐゴシック" pitchFamily="8" charset="-128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492887"/>
            <a:ext cx="2133600" cy="365125"/>
          </a:xfrm>
          <a:prstGeom prst="rect">
            <a:avLst/>
          </a:prstGeom>
        </p:spPr>
        <p:txBody>
          <a:bodyPr/>
          <a:lstStyle/>
          <a:p>
            <a:fld id="{CB85FFDA-039C-42D6-8D69-CF0353C2C26C}" type="datetime1">
              <a:rPr lang="en-US" smtClean="0">
                <a:solidFill>
                  <a:srgbClr val="000000"/>
                </a:solidFill>
              </a:rPr>
              <a:pPr/>
              <a:t>4/26/2014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3124200" y="6611125"/>
            <a:ext cx="3810000" cy="2468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TRA proprietary / TRA – IYH – Cloud Computing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173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5BB8-2A9E-4CC7-A3B4-5B29AAB80A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87375"/>
            <a:ext cx="28956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7814-89FB-482F-B033-C1AA43555E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611125"/>
            <a:ext cx="28956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BCB8-500F-45A4-928A-BBB77591A4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1D6B-F9CC-445C-A383-FE10CD2F0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611125"/>
            <a:ext cx="28956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4CA7-AC1A-4A53-A681-2134AA9ABC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0899-D255-4042-A3CA-6FF1FED496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611125"/>
            <a:ext cx="28956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6C6B-57B0-4CCB-BC80-A22747AEFE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160" y="382588"/>
            <a:ext cx="7802742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0" y="2057400"/>
            <a:ext cx="8302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7769" y="6686638"/>
            <a:ext cx="586342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Confidential 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7A3A-B377-4DE7-9674-994D0B51C6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611125"/>
            <a:ext cx="28956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280-B286-4BD9-A457-50F85A3B74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E874-58F3-4292-AD84-20196DAF95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3BBB-AD47-4C8D-9FF2-02457D1620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525" y="106880"/>
            <a:ext cx="7848600" cy="1188525"/>
          </a:xfrm>
          <a:prstGeom prst="rect">
            <a:avLst/>
          </a:prstGeom>
          <a:solidFill>
            <a:srgbClr val="39277D"/>
          </a:solidFill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770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DEFE081-9BC6-4574-B195-D16C478524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70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8C75E48-6583-4A7C-974D-CB3F1F38E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611125"/>
            <a:ext cx="28956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2000" y="2362200"/>
            <a:ext cx="7620000" cy="2133600"/>
          </a:xfrm>
          <a:prstGeom prst="rect">
            <a:avLst/>
          </a:prstGeom>
          <a:solidFill>
            <a:srgbClr val="4F3F7E"/>
          </a:solidFill>
          <a:ln>
            <a:solidFill>
              <a:srgbClr val="75689F"/>
            </a:solidFill>
          </a:ln>
        </p:spPr>
        <p:txBody>
          <a:bodyPr anchor="ctr"/>
          <a:lstStyle>
            <a:lvl1pPr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4000" b="1" i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4000" b="1" i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2pPr>
            <a:lvl3pPr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4000" b="1" i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3pPr>
            <a:lvl4pPr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4000" b="1" i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4pPr>
            <a:lvl5pPr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en-US" sz="40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895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572004" y="1447800"/>
            <a:ext cx="4360985" cy="3200400"/>
          </a:xfrm>
          <a:prstGeom prst="rect">
            <a:avLst/>
          </a:prstGeom>
          <a:solidFill>
            <a:srgbClr val="1B0060">
              <a:alpha val="20000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70338" y="1447800"/>
            <a:ext cx="4360985" cy="3200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00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22031" y="1676400"/>
            <a:ext cx="8159262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00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A2048-190E-4154-87C9-613CDAC3E8A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1B0060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617788" y="4648200"/>
            <a:ext cx="2039815" cy="1524000"/>
          </a:xfrm>
          <a:prstGeom prst="rect">
            <a:avLst/>
          </a:prstGeom>
          <a:solidFill>
            <a:srgbClr val="1B0060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1B0060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1B0060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5"/>
            <a:ext cx="7772400" cy="1470025"/>
          </a:xfrm>
        </p:spPr>
        <p:txBody>
          <a:bodyPr>
            <a:normAutofit/>
          </a:bodyPr>
          <a:lstStyle>
            <a:lvl1pPr rtl="1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A07A-30D5-4E91-AC02-35EFF51CE1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003E25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003E25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1617788" y="4648200"/>
            <a:ext cx="2039815" cy="1524000"/>
          </a:xfrm>
          <a:prstGeom prst="rect">
            <a:avLst/>
          </a:prstGeom>
          <a:solidFill>
            <a:srgbClr val="003E25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003E25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003E25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160" y="382588"/>
            <a:ext cx="7802742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0" y="2057400"/>
            <a:ext cx="8302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7769" y="6686576"/>
            <a:ext cx="586342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Confidential 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11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895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572004" y="1447800"/>
            <a:ext cx="4360985" cy="3200400"/>
          </a:xfrm>
          <a:prstGeom prst="rect">
            <a:avLst/>
          </a:prstGeom>
          <a:solidFill>
            <a:srgbClr val="1B0060">
              <a:alpha val="20000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70338" y="1447800"/>
            <a:ext cx="4360985" cy="3200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54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22031" y="1676400"/>
            <a:ext cx="8159262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2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54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A2048-190E-4154-87C9-613CDAC3E8A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1B0060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1B0060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1B0060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1B0060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1B0060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633046" y="4292600"/>
            <a:ext cx="7877908" cy="304800"/>
          </a:xfrm>
          <a:prstGeom prst="rect">
            <a:avLst/>
          </a:prstGeom>
          <a:solidFill>
            <a:srgbClr val="003E25">
              <a:alpha val="85097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633046" y="4648200"/>
            <a:ext cx="914400" cy="1524000"/>
          </a:xfrm>
          <a:prstGeom prst="rect">
            <a:avLst/>
          </a:prstGeom>
          <a:solidFill>
            <a:srgbClr val="003E25">
              <a:alpha val="89803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1617789" y="4648200"/>
            <a:ext cx="2039815" cy="1524000"/>
          </a:xfrm>
          <a:prstGeom prst="rect">
            <a:avLst/>
          </a:prstGeom>
          <a:solidFill>
            <a:srgbClr val="003E25">
              <a:alpha val="20000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3727940" y="4648200"/>
            <a:ext cx="2321169" cy="1524000"/>
          </a:xfrm>
          <a:prstGeom prst="rect">
            <a:avLst/>
          </a:prstGeom>
          <a:solidFill>
            <a:srgbClr val="003E25">
              <a:alpha val="3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   </a:t>
            </a: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6119446" y="4648200"/>
            <a:ext cx="2391508" cy="1524000"/>
          </a:xfrm>
          <a:prstGeom prst="rect">
            <a:avLst/>
          </a:prstGeom>
          <a:solidFill>
            <a:srgbClr val="003E25">
              <a:alpha val="59999"/>
            </a:srgb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E25"/>
                </a:solidFill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3E25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92954"/>
            <a:ext cx="2133600" cy="365125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794824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1" fontAlgn="auto" hangingPunct="1">
              <a:spcBef>
                <a:spcPct val="0"/>
              </a:spcBef>
              <a:spcAft>
                <a:spcPts val="0"/>
              </a:spcAft>
              <a:buNone/>
              <a:defRPr lang="en-US" sz="2000" kern="1200" dirty="0" smtClean="0">
                <a:solidFill>
                  <a:schemeClr val="bg1"/>
                </a:solidFill>
                <a:latin typeface="Calibri" pitchFamily="34" charset="0"/>
                <a:ea typeface="ＭＳ Ｐゴシック" pitchFamily="8" charset="-128"/>
                <a:cs typeface="+mn-cs"/>
              </a:defRPr>
            </a:lvl1pPr>
            <a:lvl2pPr algn="l" rtl="0" eaLnBrk="1" fontAlgn="auto" hangingPunct="1">
              <a:spcBef>
                <a:spcPct val="0"/>
              </a:spcBef>
              <a:spcAft>
                <a:spcPts val="0"/>
              </a:spcAft>
              <a:defRPr lang="en-US" sz="2000" kern="1200" dirty="0" smtClean="0">
                <a:solidFill>
                  <a:schemeClr val="bg1"/>
                </a:solidFill>
                <a:latin typeface="Calibri" pitchFamily="34" charset="0"/>
                <a:ea typeface="ＭＳ Ｐゴシック" pitchFamily="8" charset="-128"/>
                <a:cs typeface="+mn-cs"/>
              </a:defRPr>
            </a:lvl2pPr>
            <a:lvl3pPr algn="l" rtl="0" eaLnBrk="1" fontAlgn="auto" hangingPunct="1">
              <a:spcBef>
                <a:spcPct val="0"/>
              </a:spcBef>
              <a:spcAft>
                <a:spcPts val="0"/>
              </a:spcAft>
              <a:defRPr lang="en-US" sz="2000" kern="1200" dirty="0" smtClean="0">
                <a:solidFill>
                  <a:schemeClr val="bg1"/>
                </a:solidFill>
                <a:latin typeface="Calibri" pitchFamily="34" charset="0"/>
                <a:ea typeface="ＭＳ Ｐゴシック" pitchFamily="8" charset="-128"/>
                <a:cs typeface="+mn-cs"/>
              </a:defRPr>
            </a:lvl3pPr>
            <a:lvl4pPr algn="l" rtl="0" eaLnBrk="1" fontAlgn="auto" hangingPunct="1">
              <a:spcBef>
                <a:spcPct val="0"/>
              </a:spcBef>
              <a:spcAft>
                <a:spcPts val="0"/>
              </a:spcAft>
              <a:defRPr lang="en-US" sz="2000" kern="1200" dirty="0" smtClean="0">
                <a:solidFill>
                  <a:schemeClr val="bg1"/>
                </a:solidFill>
                <a:latin typeface="Calibri" pitchFamily="34" charset="0"/>
                <a:ea typeface="ＭＳ Ｐゴシック" pitchFamily="8" charset="-128"/>
                <a:cs typeface="+mn-cs"/>
              </a:defRPr>
            </a:lvl4pPr>
            <a:lvl5pPr algn="l" rtl="0" eaLnBrk="1" fontAlgn="auto" hangingPunct="1">
              <a:spcBef>
                <a:spcPct val="0"/>
              </a:spcBef>
              <a:spcAft>
                <a:spcPts val="0"/>
              </a:spcAft>
              <a:defRPr lang="en-US" sz="2000" kern="1200" dirty="0" smtClean="0">
                <a:solidFill>
                  <a:schemeClr val="bg1"/>
                </a:solidFill>
                <a:latin typeface="Calibri" pitchFamily="34" charset="0"/>
                <a:ea typeface="ＭＳ Ｐゴシック" pitchFamily="8" charset="-128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r" rtl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3F9D-60C5-4DB5-9585-F092B2900C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897F-CFCD-4909-9D6A-52B3687E9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9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90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9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9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49E17-9BED-4964-B4E3-59816678A76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8" charset="-128"/>
              </a:rPr>
              <a:pPr/>
              <a:t>4/26/2014</a:t>
            </a:fld>
            <a:endParaRPr lang="fr-FR" dirty="0">
              <a:solidFill>
                <a:prstClr val="black">
                  <a:tint val="75000"/>
                </a:prstClr>
              </a:solidFill>
              <a:ea typeface="ＭＳ Ｐゴシック" pitchFamily="8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929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  <a:ea typeface="ＭＳ Ｐゴシック" pitchFamily="8" charset="-128"/>
              </a:rPr>
              <a:t>www.tra.gov.lb</a:t>
            </a:r>
            <a:endParaRPr lang="fr-FR" dirty="0">
              <a:solidFill>
                <a:prstClr val="black">
                  <a:tint val="75000"/>
                </a:prstClr>
              </a:solidFill>
              <a:ea typeface="ＭＳ Ｐゴシック" pitchFamily="8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9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B576B-BFAC-4311-BD78-DBA17C9F4A19}" type="slidenum">
              <a:rPr lang="fr-FR" smtClean="0">
                <a:solidFill>
                  <a:prstClr val="black">
                    <a:tint val="75000"/>
                  </a:prstClr>
                </a:solidFill>
                <a:ea typeface="ＭＳ Ｐゴシック" pitchFamily="8" charset="-128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ea typeface="ＭＳ Ｐゴシック" pitchFamily="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9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5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9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3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9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92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63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620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3B1C-6997-4C0A-8BAF-9342911C23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TRA proprietary / TRA – IYH – Cloud Computing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690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810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ad.hoballah@tra.gov.l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9574" y="3581400"/>
            <a:ext cx="780242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Habib Samaha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Head of Cloud Computing Team - AREGNET</a:t>
            </a:r>
            <a:endParaRPr lang="en-US" sz="32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FFFFF"/>
                </a:solidFill>
                <a:latin typeface="Calibri" pitchFamily="34" charset="0"/>
              </a:rPr>
              <a:t>Telecommunications </a:t>
            </a:r>
            <a:r>
              <a:rPr lang="en-US" sz="2400" i="1" dirty="0">
                <a:solidFill>
                  <a:srgbClr val="FFFFFF"/>
                </a:solidFill>
                <a:latin typeface="Calibri" pitchFamily="34" charset="0"/>
              </a:rPr>
              <a:t>Regulatory Authority (TRA),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Lebanon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hlinkClick r:id="rId3"/>
              </a:rPr>
              <a:t>Habib.samaha@tra.gov.lb</a:t>
            </a:r>
            <a:endParaRPr lang="en-US" sz="24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371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alibri" pitchFamily="34" charset="0"/>
              </a:rPr>
              <a:t>AREGNET’s Cloud Computing Working Group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Calibri" pitchFamily="34" charset="0"/>
              </a:rPr>
              <a:t>Current Status </a:t>
            </a:r>
            <a:r>
              <a:rPr lang="en-US" sz="4800" dirty="0">
                <a:solidFill>
                  <a:srgbClr val="FF0000"/>
                </a:solidFill>
                <a:latin typeface="Calibri" pitchFamily="34" charset="0"/>
              </a:rPr>
              <a:t>and </a:t>
            </a:r>
            <a:r>
              <a:rPr lang="en-US" sz="4800" dirty="0" smtClean="0">
                <a:solidFill>
                  <a:srgbClr val="FF0000"/>
                </a:solidFill>
                <a:latin typeface="Calibri" pitchFamily="34" charset="0"/>
              </a:rPr>
              <a:t>Future Plans</a:t>
            </a:r>
          </a:p>
        </p:txBody>
      </p:sp>
      <p:sp>
        <p:nvSpPr>
          <p:cNvPr id="2" name="AutoShape 2" descr="data:image/jpg;base64,/9j/4AAQSkZJRgABAQAAAQABAAD/2wCEAAkGBhQSERUUExQVFBUUGBgZFhgXGRwYHhwfGxwdISAeGB0bHSYgGx4kHBwYHy8gIycpLC8sGR8xNTAqNSYrLCkBCQoKDgwOGg8PGikjHyQsKi4wLCotKiouNS8sNCwvLSosLiwsLCwwLSkpLC8sKiwpLSksLSwpLC8sLCwpLCwsLP/AABEIAO0A1AMBIgACEQEDEQH/xAAbAAACAwEBAQAAAAAAAAAAAAAABgQFBwMCAf/EAEwQAAECAwUFBAYHBAcIAgMAAAECAwAEEQUGEiExQVFhcYETIjKRBxRCcqGxIzNSYpLB0YKisvAVQ1NUwtLiFhckNJOj4fFj42RzdP/EABoBAAIDAQEAAAAAAAAAAAAAAAQFAAIDAQb/xAA4EQABAgMFBQcEAgIBBQAAAAABAgMABBESITFBURNhcYGRIjKhscHR8AUUQuEjM2LxJDRSgpKy/9oADAMBAAIRAxEAPwDcYIIIkSCCCK+athKHm2fEt2pAGxIBJUeGVOcdAJwiqlBOMWEfCYhWtbDUs2VuqoNg2qO5I2mEuWn3rVeKKlqVRmsJNCobEqI1Jzy0GetBGzTClgqNyRnA70yltQQL1HAe+gh+YmErTiQoKGeaTUZZajjHSObLQQkJSAEpAAAyAA2CItrWy1LIxuqwjYNSTuSNsZAWjRMblQSmqjSJ0Ulr3vl5c0UvEv7CO8euwdSIpwZy0NKyssrb/WLH6HoPei8se6zEsPo0d77au8rz2chSN9mhvvmp0HqfasDbVx3+oUGp9B70io/pyemf+Xlwyn7bxz6Jp10Okff9mp1z62eUng0nD8QU7eENkFY5t6dxIHKvnWO/a2v7FE86DoKQqH0dtK+tefdVvUvhxBilsC5TDy5lKy5Rl5TaaKAyG/LMw9zVqst+N1tHvKA+ZjPmXe0M4G51tgLfWUglIxg7QuuIDZlBTDrykq7RGF9+u6AZlmXQpNEA43Xab4vjcZSfqJyYbGeWLEK9CmD+j7TZ8D7UwB7Lgwnz/wBUTbn2M2wyClWJxYBcIXjFa50oaZHKoFcs4YIwW+oKINFDeB/vxgpqWQpIUKpO5R/14Qpov0Wjhm5dxg/aAxJ6Hb0rDJJWg28nE2tKxvSa+e48DHZxoKBBAIOoOYPOFi0LkgL7WUWZd3cPAeBGwcMxwin8S/8AE9R7jxi/87X+Y6H2PhDVBCnIXtW0sMz6OyWfC4Pq1U47Oem+kNYMZrbUjH9Ru08lwdnpmOMc0zKSooChiTQlNRUA6EjWkdYorz2AX0hbSih9upbWDQ+6SNh/nbFNdy/4UeymqNuA0x0wpqNi/smuW7lGiWCtFtF9MRnGKpkNuWHLq4HI7txh2giHaloBlpTpBUEAFQGtKipHIVPSO8tMJWkLSQpKgCCNoMYUNKwTaFbOcdYIII5FoIIIIkSCCCK63rYEsyXCMRqEoSDQqUdANf5EdSkqNBFVKCAVHAR9ty2ESzKnV7PCNMStgHP9TCrc+YqJi0JhWZqkH7KRQkJHOiQOHGIHpNtEqcaZ2JTjUOKshXkAfxR2TYzrlnyzKaNtrq686ogJArVIOYJ1B6DOGaGUoYBUaWj4QmdmFLmVBIqEC4f5H2rFBNPvWlNd0HPJIzwoTvO7eTtPSNJu9LssJMs0rEpoAuGm1W1R0qaaVyFISV282wn1azkkrWQlTxHeUdO5+ROQ2DbDIxgsuTxOd91Zqqmq1mppXUgZ57gTqYvNWlJCAKD8U58TGclZQtThNT+SshuEWV4rxolUjLG6vJtsaqOmzZX9BFdY12FLX6xOntHTmls5pb4AaV05cTnEeQuaZhtbs7UvvaUNOzGwJFaV4dN5MmxbbcZdEpNnv/1LuxwcT9r/ANa5qGoEoKWjU5/rdr7QZaK3Ap4USe7x/wAt5yy5w0CIFrW8zLJq6sJyyTqo8h/Iiotm8y1OerSae0f9pXsNjbU6E/DPaco6WNc5Dau1fPbvmhK15gH7oO7YTwpSMQ0Ei050z/QghTylkpZFaYk4D3PysQkW5Ozf/LMhhs6Ou5kj7opT4EcY9i4y3M5mbecO5Jwp8jX5CGwRzfmUoFVqSkb1EAeZibci5sAefU3xz7VJvdJVxNB0F0UbNw5NP9TXL2lKP50hfu1YbLkzNNrlwpDbi8K6miaKoEDpnrDHNX4k0EgvAkGndClfEChhdu7e+WZXNFayA6+paO6o1SdDkMuRglv7goUTaypjrAbv2ocQBZAqa4aZxOt65Us2yt1ppYWgYqNuEE55+LFQAVOQ2R4kLGnUNocYmV0UAeymRU76E1VSvDDrsi/k70yruSHkE7icJ6BVK9InvzaEBJUaYlBKdtSrQZb4xL7qRZUK8b/OCBLMKNtBoP8AE053QkT/AKQJljuOyqUOUrUqNDnqAAaj9qFydvzNuLCu07OmYSgUT11KuRJhy9I9mdpLBwCqmlA1A9k5HpoekZdDeSbZdRbsiuefnCP6i7MMubMrJGIy8o3B+TbmmQHAlaVgHLTMapOo4GFht92y1pQsl2UWaJWdW+B2U4bgaUORr7mX1DTfYvmiG0kpXtoKdymqjU5cOUWUhZzlpOB+ZBTLpr2LX2vvK/nPZlqu2SmSpLvc+Upv+GGm3TMJStnv+Wtrd8EODD6VpCkkKSoVBBqCDujP732GiZSZyVOPY6kA1qMiaahQ2immfOxlnVWY+GlkmUdP0Sjn2aia0Ud2Z+f2ojXkZdkHzNS9OycI7VHs4t5A361GhPHOS6S24Cg44aHcd/rHZpYeaIcTh3tRoobvSPlwrx9okyj3e7pDZPtJ2oPIacKjZn5u1a5k5pck6qreMhtRPhJzSOSgRyJ4mIXqrU0sPyJDUyghamFEAEjOqNmzOmW+m2Hf9kiaS5hKC62hZBpUHQg0yqKDaYLDSHHCilLQw0UM4BLzjTSXK1sG4jApOXzCNYj7C7K3o+ilFrFUzHcUuuSV02im1QUNlKQwiEykKRjHoW3ErHZ3eN8fYIIIpGkEIl4p0O2pLMHNLSkkj7x72fQJ8zD3GNy892lpJcJ8Uwk1rsxime6lBB8i3aKlaJPjCv6k9YCE6qHQR2vxQ2g4FGgq2CdaDAmv5x0vVeczSktMhXYpoEp2rOgJGvIdddOl8bMW7aSkNpxKWGyANndAqdwFKkxJUy3Z5DbdH55WQUBVLZVkAkH2jXnnnQZFmlSLDZpVQFw9TCZaXNo6K0SVXnrcNa6Rf3NumJVJeep2pG2lG07c9+89N9edjtmfm1TK82GCUsJOhI1XTyPMj7Mdb1TbiGGZVKsT0xhbKuGQUo8/kTuhjsyQSy0hpOiEgc955k59YVLdVQuKPaVhwz9usOmmU2g0kdlNCd5yrwxPKJMZ7eRL782uVSpD2IpUO6R2AGda7yCKmprkKZgBsvPbfqrCljNZ7rY3qOmW2mvSOF07C7BrE5Uvu951RzNTnh6fOsUZOyTtTwHHXlGswnbqDI4nhpz8MdIqrrPCScMo+hLalGrboyDue0n2hoB018TbNTSW0Fa1BKUipJyAiuvPIsOS6u3OFKe8F7UnYU8dlNukI9kOqm3mW55xfZ4QWUqThDpGQqdp0zzrpXPPSwH6um7X9e2XCMdqZUhkX17u7j6HPjF+u8kzNqKZFsJbGRfcFB+yD+hO8CO0vcBtRxzLjswv76iB0Fa9KwzMtJSkJSAlIFAAKADgBHmYmUtpKlqSlI1KiAPMxjtyLmxTz6+0EfbJPaeNo78OQ96xGYsGXR4GWk8kJ+dKxRXSk0KcnaoQaTKwKpBoNwyyEdZv0gyqThQVvH/4016Z0rXhWKG798EMrmVLZewuvKXUJBw19lVSKGN0MvFCqg3084Hcflw4ihFAThwhunbpSroophArtSMB800hftC47zaFCUmFhKhm0tRp+yoaHp1i8s6+Mq9QJdAUfZX3TyzyJ5ExdRiHXmjQ14H9xuWJd8VTTinHwjI3bUdl6peMwpZCkOtPLJSpChSqVag1rQivM5xztu7iGZdp9t0uJeV3QUgUGEnMg5kEUOkaFfOSZXKuF0pSUjuLIqUnYBTPPSg3xn9gywccaZm1OIZUFKZHhSVK213E1z3882su9aTtBdQ3jXhwhHMy9hexV2qjsk5GufHzwhejXrnXjE0z3ygOpJBSnLIaHCdnKo+QzO2LDUwtQr2jYVhDoHdJGoyJAUCFApJrlEezbQUw6h1HiQaiu3eDwIygqZZTNN1Sb8vaBJSYXJPUULsx6xtNr2UiYaU04MlbdoOwjiIoLqzilBySmgFONClFZ42zoeORHQjjDFZ0+l5tK0KCgoap0rtGeeu+Fu+cuWFtTzYqpohLgHtIOWfnT9oboQNVNWjy4/vCPTv0TR9OWO9P6x6woXmuw5JOBaCrs8VW1g5pOoCiNCNh206R9vBeRM3LNY6h9tRByyUCM1DYMwnLyyhuvZaqm0svYe2lXE4XWyBQhQBSquw/+N8KVtXYT2XrMqouMHVPtN7wd4G3aOIzhvLuhwIU7iMD6H5fCKaZLZcSxgcU+NRu8onttBVhqJ9hyqeH0gHyUfOHW6lp9vKNLJqqmFXvJyPnSvWEl1GGxE1I77tR+M/5TFj6LJuqHmyfCpKgPeBB/hHnAsw3aaWvRZgyUdsPto1QPUw+QQQQph9HJiZStOJCgoZiozGRIPxBEYhZg/4hr/8Aaj+MRoHoxtHEwto6tqqOS8/mFecJkqhLM/3zhSy8ok8GySAN5OEAc4dyiNip1vQe8ebnnNuhh3U+3tDhee1USTrriDjmZgClRk2gADrUivE8BnXejqxS46qZXmEEhJOZKzqrjQHXerhC6005PzZ+06oknUJTvPBIoOgEarILZZlAWSC02hRCq1rhrU121IOcUf8A+O0GxepVKndp6ReW/wCU+XTchNSBv19Tyimsv/ibSee9mVHZI941Cj/F5iG2Fn0eypTKY1eJ1alnzoPlXrF/PzQaaW4dEJUryFYXv3uWRld0/cNpW5q2rOqjz/ULIHrdp1ObUmP+4r9KeaIbYWfR/KkSnaKzU8tTij1p+VesW14bS7CWdd2pScNftHIfEiOvCrgbTld84mKy5stF1WfaPp0EL9pA2hOer1Pq8uQXqZYl50TXds6K4Rf2xYLUw12axQDwEZFB2FO7lEO5dlFiVQFeNyri661Vv6U+MWNr2oiXaU4siiRkN52AcSYi1G2Et5XDjrziNIGzK3fyvNdNOXnCqm9L8oDLPo7V8YQwoaOYjQFRrXXqfiZUndBb6g7PrLi/ZbSaIQN2Wp5HqdYW7OflJgOrm3qPvHI0UA1Q93CqlN3QU3xfyF7DKgtThKsKatOp7wdTsoR7XXnvJjiFJubFFZ3f/O7WnlC9lxC6F5VUZX1ppa36V84apaSbaThbQlA3JAHyiguf9bPf/wBK4XrQvvMKcCFESaCMQJQXFUOlcsq0OwfnFJK24tguqbml4iskdyqXPvKxHuk8QTHG5NwpVU3mmpz1wjrv1BkLSUi5NdBloTWNPtW7cvMD6RtJP2hkodR+cKj1prst1LZdD7B0bJ+kbH6fA8IgWlfd5copDjaCXMg6g5ZUJBGxYy2jUGmlVFKgVVVUivepr8dvOCJaTWQQ6ezpj00gacn2woFkUVrhyIzjRrOk12k4Jh/KWQT2LVfFQ0qv5Hfppr5vLMtTSn2AhIMs0pXaqOHCoFPdFPZpUHiOsK1h3wclCsNpBbUqoQok4c9h3kZabjwh8sq70u6w4cSn0TKu0JVqDwIAIKcxvBryjF5BYXaVcPxp48/ON5dwTKLCL1HvVz05V0wiiupa3rCcD/09S22WygGlcR7VR9rJIBJzFOMRb0XDdDxXLN4m1Z4U0GA7qE6HUU5RDvLdVciEqbdUpLpKMqpOwpSaHvVofwiNVaSaAHM0FTEce2Cg6yblVujrMv8AcILEwKKTS/jXOFD0bpSht5ogpdQv6QEnaKDLQaEdOUNU/JJdbW2rwrSUnqNnGFlY9XtcHRM23T9pNP0H4jDbAUwSV7QZ3/OcMJRIDZaP4kjll1BhPus36xJOyjurKlNHlXukciDT3RCjZNrOWdMLbWMSa4XUb6bU120NRvBz4OMgextZ5ByEw2Fp4ka6cnNfziF6QbFS7V1sgvNJBcQNS2a0VTga57q7oOacTtChfdWAeZ/cLH2l7IOIPbbJHED9X9YjXolG27MR2KsTSnwtHAKSs4ehqNm7WPHor+tf9xHzML0ladZN6XUqmaXG6naFDEkcx3hxB3w0+iyX7r695QnyBJ+Yjd5BalnEq186QPLrD020tIp2cNKVhvnLeYZVgcebQqlaKUAaGCMjvLaPbTTrmwqITyT3R5gV6wRVv6UFIBKr40d+tKSshKQQDFhdu0fU58pJ7hWppeeQGKgPQgHlWPfpBkimdUQPrUpUKb/DQbzVPxiNfeRLc67uWQsclDP97EOkMNmNKnXJF8pJ7IKS8rYFN5pr71QevCNlKCCmY1Tf0qPaBkoK0rlMwqo60PnWI87KizZPDUeszIwqI9lO0DlWld6q7BFq99HYgptZTr99Qr/EYS7z2oqamlkGorgbHAGgpzOfWH6/DARZqkbE9knyUkQO6kjZBfeUqp8PKC2Vgh4t91KSB4384ubvM4JVhNKUaRUccIr8Yrr/AMzgkXdRiwpy4qFfhURXSlr2kG0BMmgpCU0OMZimR8e6Ku9loTq5fDMSyG2ypPeCgc65CgUdYFaYO2BJGOog16ZT9uUgK7tO6dIfbKlw2w2geyhI8gIXL/8AfEsx/bPpB5DI5ftV6R5Ta9pgUEm3T3x/nikt60JxUxKl2XShaVktJCgcZqnI9400Tu1iMMq2lokZnEaGOTEwks2AFZDunUbo0C0J5LDS3V1woBJpryHE6RkF4ryuTiwV0SlNcCBoOJ3q4xdXhmZ2bcRLLZCFpBcwJUMxpUkqplnlXbFPeaXcQ4gOMIlzgACUEEEAkAmhOeypzyg2RYS2oFVCo7xcP3C76lMrdSQmoSNxvP60imj2XlEAFRomuEVNBXWg2V4R4gh1SsIATFlZNmGZeCFOBBXWinMRxEUyB2q01O4bomLutREwvtkJEu4ps4gRippSlcydlDHmYnHxKNJcbR2HeDWQScX2hQ4qjPMihrnXKIlnPrceSCA8VLKsC1YUrWRqqpFSeeem3MIlw1UCABwOH61wg8BoUSUkk61GI97xrEAk6Z76fzwjzEy1pZ1Dqg8kpcJxEZe1nUUypyiHBaTUAwEsFKiDBFjITicCkOLdACVlrCqgSulRUUzBUBpoc9piuiTZsop11KEI7RRPgrhxUzIrUUyB2xV0JKTaizSlBQsxf29bbk4ypaj2bLeENAipW5QA57aAqJpp3d8abZUx2jLa/toQrzAMJNuPTi5dSXpJpLaEk4sQ7lB4k9/UfGOthWpaCZZoNSqFthACVFYBI30xiEDzYcbFmgodR5x6aXdLTxtWjUD8TrppE6/ndVKO/wBm+nM6UNDn+GG2M1vfPzi2UCYl0tJDiSCFA1VRVBko7K+UXv8ATFp/3Nv8Y/zxktgltF4zzEENzKQ8s0VfT8TH28PctKRX9rGg013Z8Kr+cVt7LUMraTTuZSWgHBvTiUCPkeYEcp+cmnJ2S9ZZSzRzuYSDWpTXRR0y847+lOV7rDm4qQTzAI/hMbtIAcbQrMEeJgV9ZLTq0VFFA33ZCKG+V2xLrS41mw7mmnsmlaV3EZjhUbIvZOe9SshKhUOPYsOzNdaHogA+W+IVjvKm7Mel6FbjGEtgakVqBxpRQ5ERV3unTVmX0Es0hJH3ylOKvLIdDBQCnSlhf4m/gMOtYDKkMhUw3daTduJx6Uipk7NU4CU0oDTM8Bw4wRpHo+swJkwpQ+sWpY5ZJH8NesEZPfUFIWUjIxqx9JDjaVnMViBfKW9bly+2k45ZxxtY1OFKqE9KBXImKa59sdlLzia0+iK086YdnvI8ovWLVErabzS8m5gpUK6BSgKHkTUeW6F2+12fVncSB9E54funanltHUbI6xQp2CsDQjzpHJm0lRmUYpqlQ8AY53IsntH+0V9XLjtFcxXCPMV5J4wyzdqmcsh1xQGMeKmgwrBqP2SDHqzpMS1juLHidbUsnTxiifJJT1rviBcBIelpuXPtCoHvJKfmkfCKvL2hU9/2qAHAYxdhBaCWM1pUTxOHSkPFhPY5ZlWWbaDl7oio9IbOKQc+6UH94D849XAne0kkA6tkoPQ5fAiLe15TtWHG/toUkcyMvjSF39T/AAPrDf8Aulrs0+ke7PeC2m1DRSEnzAhFv3eFKZpkJSSuWWFqNcjXCcI12AZ02xf3Cne0kkA+JslChuoagfhIjK7RfK3XFKJKipRJPODpKWBfUFfjXxuhb9QmyJZBT+VPC/zjR7sWu1NTbrwxBzs0oQ2aeAUKjlke/wAchTfCzbkq6/2bz6loSp5bIxBPcTiyJw0rnjB9zWKq7M/2M00s6YsKuSu6fnXpGku3SHqbssFYgVKU0T7OhSCa5gEU5GLugSrwIwNOQwMYsFU6wQcRWuVTcRXxEZxb12XpQjtACkmiVpNQfzB4HcdYrZdsKUApWFJOaqVoNppt5bY0mzLdack3WZw4VsJKHQrMn2QU71aDLbTeIorDuQZpCl1LTWfY1AKlV0UvSo/kbyU3OEJIeupdXXhAbsgFLSWL63004+ULy6vKQyyg0BIbTliJVqpR0xGgqdAABoKww2TZKEy84iZI7JlYGJKaqDgITVPDQU21OkSX0OyjJYmGFBrEFdtKnATSnjNPnh0HOFy0rcKw8hFQ268p018R3BXLXnyjgK3uyi5Ota5i+usQpRL9py9WhFMjdTTfEO0Z1TihiWXMAwJURTugmmVKjXQxFgghklISKCFSlFRqYIl2TaSpd5DqQCUGtDoaggjyJiMgVIG+Nhsm5stL5pRjVShUvvcyAchXgIEm5lDKaKFawfIybkwq0g0pS+F2072LmJB9RZ7JBwoSrFixFShUCqRkEg1pXXhDjYst2cu0j7LaAdmYSK5c4Xb1UmJmWk06BXau00CUjIHmMXmIb6QgeIsAJFK1NPAeUenlkq2iio1oAK78T5iFO/8A3hKta9pMJy20GWX4vjDZClaH09qst6plkFxXvHSv7hhtijtyEJ3V6/qNGO044veB0HvCnebvWhII0oVq8qH/AA/GOVsPGdemZLujs0IU2duMUJ6d4J846NntrYUdkszTqr/ws/hhcutaOK1VLrk6p4a7DUjTXwiDG0dmoxSmvOtfKF7rgt2TgtZHICnnEa4U52U5RXdBQ4FV2YRiz5YTrFZJSa52aoK1dWVKP2QTUk8gfkItL/2X2U4SkZPALoPtEkGnMivWGSy5NFlyannBV5YFRxPhQOWpPPcIOW8Ep2qO8sAAQuRLqUrYL7iCSTu+ecWarxJZUplDSiGcKMtPCk002AgQRwuCwTKlxZJU84tZJ250r+7BCVywhRSRWkP2tq4gLBoDlQYZRV+lCy6pbfA8NUL5HNNetR1jlYtqCflFyjqh2wT9GT7WHNJ5jQ7xnvh6n5JLzam1iqVgg9d3EaxjNoSLsnMYalK0GqFDKo2KHPdzEMJQh9rZVopN4MLJ4KlntsBVCrlD54Rot62Siy1IOqUNJNN4UgGKD0WfWve4n+IxY2jbonLKdUBRaQgOJGwhSSSOBGY/8RVej/E21NvIGJSEDCDoSApVMs9g844hJTKuJVja9oi1JVONLThZ94s5V5Uo/Psp1UhT7OzYSaVyy/wQmWheSYfbS264VJSajIVrQjMjXU6w53kWlxqXtBsYgkAOp1qheSknkSpP7Rjkj0bMuMpW08uqhiSSAUkHMVAodKbdY0ZdaR23RfwwIuPoYzmGX3P42TcKmlaVBvHjUcoQRMKphxKoTUipoTvI38Y5xPtqxlyrpaXQkAEEaEHaK9RzBiBDlBSoWk5x59xKkmyrER7aAxDESBUVIzIG0jjG3PWwyhjtisdmACFA1rupvJ3Rh0X910tqcbRMqUGMSigEdxS6AHGeWHzAyBNQJ+XDgCicMvaGf02aLKigAdql5y47ouXrFftBSpsIQ2BTskLH1gSfbPEZVOR00zLJYt8ELPZPp9XfFAUKyB3YScs9x6V1hhQBTLTZEK1LCZmBR5tK6aHQjkoZjlCVT6XBZWLhhTL3j0SZVbXbbPaONcD7R7tdbQYcL1C1hOOudR0z8oxqZaU+66ppLiwVLXoVEJrWqqV2HMxbXpSJZapdl59SaDGhSqoFRUJ46102jbFPKWu80hSG3FISvxAbcqc9IbyUuW0FaTWuFbroRfUZpLzgQsUpjShv4xZ3XZZQpx2YFQ032jaFe2SaCldc6DdU8IrJ90urW6G8CVK0QnujgCBSv/uOJfFBkSQKDEqoHujKm3I1GekemrRdT4XHE5U7qlDLdkdKwaEKCyvPfpC4uJKA3kNMa746S0gouNpUOzxmtV90UBzOdKgUMa0u8SUtuPKTRlKUKbcr9ZiSD3U0yzITnt5Rkc1abroCXHFrCdApRVTlWGG7LXbLl2ppaktJqthChRLhKtK7c/zG3MKdZKwFuZZD0+XYww+nzGzUUN50vPruv54Q2XMs9asc299bMZgfZRlSnOg6BMMc3NJbQpazRKAVE8AI9trB0IOzLhCneiZVNPIkWjkaKfUPZSDWnP8APDvMJRV5ypuHkBHojSXaom8+ZPuY7XIlysOza8lTKyQNyEkgD8uSRDK+8EJKlGiUgkk7AMyfKPktLpbQlCRRKQABuA0hcvxPEoRKtn6WZUEjgmuZPDZyruif3O8fAfoRP+mY1I8SfcxzuKwpSHplWsy4VD3QTT4lXlCLc7/nmPf/AMKo0mVnAy8zJNgEIaJWdqQmgTkNqjnnvjPbryxTaTaNqHFg/shQz8oZS6qh0nMXcLwITzSLKmEi+iqHjcTGg21ZQXMszDhSGpdLilV35EdBQq/ZEZ7eO21z0wEorhxYWU8yBU8TlyEWd/70F1Zl2z9Gg98j2lDZySfjyES/Rzdw19ZcFMiGgeOq/wAh14RGU/bs7ZzGnZHH50iTCvuXzLtYE1UeHoPOHmz5INNIbTohISOg1669YIkwQlN5qY9EAAKCOcwklKgk4VEGh1oaZHPjCeWUWpKkKARMs90k+yrbp7CqdKcIdIzS9qFyM8mYayDne4E6LSRxyVzNdkGSibSrKTRWIPDLnAE8qwkKUKpwUNxz5RQ4npNTzLiSO0QpCknQg1wqSdtDmDzHJt9G8uTKzGneUUj8H+oRbS0zLWoxRQ7wGafabJ2pNMxx0O3dHC5llLlXH2FgmpStC6HCpOnQ11TWDH5i20pKhRd1eUL5eV2byFJNpBBodK5RSeju0ErQ5Ju5pWCUjfUUWPKh84ubqzRlnlyLp8JKmFH2knOnPU88Q2CM5lphUu+FDxtL+KTmORzHWNRtmzBPS7bzJwupAcZVuORwk8wORAPCLTjYSu/ur8Dr83xWQdUtHZ7yMtUnL25ROt27TM2AHQaprhUk0Ir8CNNRGbXpuguUViFVsk5K2iuxQ38RkeGkPVkXxQplanyGnWcnUHI13pBzNdw2mm4mvkZFy0nA/MAplkmrLR9r7yt4+egyzOEs67Lk2j2R8ugibaYmgLA7Z+X8OsZpSLixbVCUqZdaLzKjUpHiSqlMSDsNPOkNd4rlltRcl2w42TVxjTq2RmOQz5jKL26lqSrjeCXSlojxN0ooHQk7VbsXnSDXp1K26hNfT1EL5f6ctD1lSgk8K14ZHf5RS2cqclW0raSuYllCobWMLqByz+FRwEXVm35lXcivslbUud34+H4xfiINoWGw/wDWtIWdKkZ/iGfxhQXUL745j1y8oehhxoUbVdofQ4jxjNPSBJFM2XKhSXgFJI4AJI+FesLMalMejSVPhLqOSgf4gYorDuM0+uYSpxwBl5TYphzA2mo15Q5YnWktUJPZGkefmfpz6nqgAWic+cJUEMd8breqLSWwstKA7yqGis6gkU2AHSFyGLTqXUhacIVPMqZWULxEEaa5NS8/IuYEEKl0VSnwlCgg4cJBoRlTpGZQ13Ptd1ttxqXa7R5xQNSO6lIFKq6k60HyIk83aSFjEHhxrB3090JWUKwUL7qndTnEe6t4lsB1LYxuv4A2NmMk5nP73XLZGhXYsD1ZslZxvOHE6vedw4Cp55mKuS9HjQYUl04nV0JcTlhINRgFMhv38MqdrDt1xpwSs5k4Pq3Do4kcftfPbnqqmXEvWi1z3003D98HUm0piyH+Wgrkd5/UMc1MpbQpazRKQVE8BClYB7RbtpTHdSAQ0D7KE1qeeo4kq3iPM+8q0n+xbJEqyqrqxo4R7KdhG7z+zXh6R7VDbSJVAAxAKUBlRKT3RTiR+7GbLRqG/wAlY7h+/mMazD4oXT3U4b1ew+YRxuHNqfnph9WqknLmoUHQJAhfnZ9UtPTC0gFYW8En7JWT3uJAJy3xeei1uin17AlA+Kj8hEu710UvOrmn0nCtxa22lDYVEgrH+Hz3Qatxtp5y1hQCnpC5DTr7DVjvWlGvrFLdG5yplQddBDNa51Bc5fdrqrbs3h1sq2O2mlttUDEunAaAUUsnLDuSkJUMv0hbvpfYKCmJc1ScnHB8Up4b1dBvhmuXY3q8qgEUWvvr5nQHkKDzgeaK1I2jt1bkjTfBcmlCHNiyagXqVqchF9BBBCuHcEVV47EE0wps0B1QTsUND8weBMWsEWSopIUMRFFoC0lKsDGFoddlXjQltxskGm8ajiOeRjSLr35RMUbdo26dPsq93ceB6Vjvey5yZsY00Q8BkdiuCvyOyMvtKy3ZdeB1BQrZuPFJ0I5Q+BZnkUNyvnUR5kh/6a5UXoPT9GLW/VndjOLp4XPpB+1r+8D5xMkZpZs8ONqKXJJ0nL7Dm/eK16AxX2peL1lhCXkkvNGiXBSiknULG/IZj4VMXXo4aDiZplWjiEgjbniB+Yi7lpEuC4L0kc8vEGMmrLk0Q2blg8jj4ERIelG7Ua7doJRNN0xoNCFU0rXUHYTxSd4Y7uXmQ/8ARqT2T6MltnLT7IOzhqPInL5Kddk5jEnJbZKVA6HYQeB/Qxo79lsWkyh9BLblO6tPiSobFU1oeu0EVgSaZCAAruZHTdwg6SfU4SpPf/IYV37j4QzxR21dFp8401ZeGYcbyNfvUpXnrxirZvO/KHBPoJTkEvtioPvAfkAeB1hpk59t1IW2sLSdoNf/AFyMLilxk2h1GHzdDYLamBYUL9DiPmohYE1aEpk4gTjexSMljmKZ+R5xJk/SDKqOFZWyraHE0+Ir8aQzUiPOWe26KOIQsfeAPzju0Qrvp5i7ww8o5sXUf1ru0Vf44+ccGrcl1iqXmjyWn9YobpzzaXJ0qWgVmVkVUBUbxnmInP3Gk1asge6pSfkYX7uXRlnlzQW2SGn1IR3lCiRoMjn1jZAZsKvOWQ14wO4ZjaIqE55nThHX0iTbTrCcEw2VNrqUBYJVXLQVzGufGM5jZpa58ojRhBpTxVVp7xMTZixWFkFbLainwkpBp8IIl59DCbABI5CBZn6Y5Mr2iiAd1TGWXduY7NpxgpQ3WmJVTX3QNedRGm2FYTcq0G0Cp9pVM1HefyGyLIJA0EU9t3qYlslKxLOjaM1H9OsDPTLs0bIw0EFy8oxJptk36mLZxwJBJIAAqScgOcJFpPf0o4GmUgMtK775AJ5N88ue2mVZCbJmp84poliX1DKT3juxn9egEQb62+mXbEnLAIGGi8Psg+yOJ1J3HjleXaosJRerwG/efCM5p602VLFEeKt24ePCI09Ppdcas+UqlkKCVrSc1/aNRqKVJO08BnQ3une1nHSNEnAnkjL5gnrF76MbOq648RkhOEHZVWvkB+9Ckp1KnipypSpZK8NKkFVThrlXdDVhCUvKSm+yOZJvMJZlalsJUq60cMgBcBwvjSLlNolZDtnVBIcJcJO7RIG01AqB96Fi9F+VzFW2qttbdil+9TQcB13RW3hvEqZKQBgabFG0DYNKk7TSg/k1nXbuO7MkLcBba3nxK9wH5nLnGSWUNkvv4nL5iY1XMOPAS0t3QKV19hHS4d2y+8HVj6JpQ19pWoA4DInoNsaqI4SMkhpCW20hKUigA/nM7axIhRNTBfXayyh/Jyolm7IxzMEEEEDQZBBBBEiRFtOTLrS0BamyoZKSSCDsIoRt2bdISxepbCjLWi0HANF4QrENhKSKKHEUO8Vh+ist2wGppvA4Mx4VDVJ4fpoYIZcQk2XBd4jeIEmWlqFpo0UNcDuMLJu3Z039Q4EKOxCqfuLz8qRIsC5rknMhaHEuNqSpK6gpUBqDSpB7wHmYSbeuu9KK74xI9lxOnX7J0yPQmOEteOZb8L7opsxEjyNRDj7dxaKNOVSdYQfdNNuVeasqGl3hDV6RLtEK9ZbFQR9KBspkFcqZHlXfFZcG3uwmOzUe49RPAK9k9fCeY3R3kPSU8kUeQh4fgPWgIPlC5aj7SnSphCm0HPCSO6doSRs3Rdplwtlh4XZH5pGb77QdEywb63g/M4291oKBSoAg6gioPMGFqcuKkL7SVdXLL+7UpPMV+GnCONz76JeSlp5WF4ZVOQXxH3uHUbg31hIdrLqKcPIx6NOxm0BePmPUQo/0laMvk4wmZSPbbNFHmB/ljoz6QmBk8h1hW5aD+Wfwhqjm8ylQooBQ3EAj4xNohXeR0u9xE2Lqe4v/ANhX2MU7V9JNVKPoFd9U+dRlFLdm35dtc4VvISFvrUmp8Q3p39IZV3eliamXZJ39mn9I5N3UlE6S7We9IPziwWyARRV/CM1NzClJVVN3GIj1/ZNP9bi4JSo/lERd9luZS0o87uUoYE/I7eIi/YsdhHgabTtyQkfIRMittoYJJ4n2pGmzfV3lgcB7k+UKX9F2hM/XPCVR9hnNR5qBy8+kW1j3WYls0IqvatfeUeuzpSLiI87OoaQVuKCUp1JP81PARVTy1CyLhoPl/OLJl20G2q86m/8A1yiHeK2RKy6nTmRkgb1HQfmeAMY5LsOTDuFILjjhJ4knMknZvJi3vfegzbgCahpHgB1J2qPHYBsHMx2sC9LUm33GCt5XjWpQA5JoCaeVT0o7lmVy7NoJqs/L487OTDc0+EqVRCfHhD5LWIqXkSyzQuYFd4nCCtWqqjPlwAhelfRm2hOJ980GuEBA/EqvyEL87fubcP1nZjc2An4mp+MU70268QFrccJ0BKlnoDXOKtSkwmpKwK3nWLvTsqugDZVS4VuEPqrSs2SH0SUuuJ0w981A1xnIdPKJl3HZmbdEy6S0ymvZNJJAVXKqvtDnkToBTOqux6PCSHJoZahr/P8A5fPdGgoTQUEATC20VSg2jmo39IZSjbrlFOAJTkkXcz7R6EEEEL4bQQQQRIkEEEESJBBBBEiRzfKQk4qYdtdOtcooZu4ko4Sezwk59xRSOg8I6CGBaQRQ5g6iEm3fR8okqlXMH/xEkJHuEaDgR1giXNFd+zAk0mqa7ML3Zx0mfR3JoBUt1xCRtUtAA6lMVb0tZLGqlvkbEqUqtN5ThT8YXp27M2g99l08QO0+KaxXqknAaFtYI1BSr9IdtslQ7TxPAx5x2YCT2WAOIr7QxPXxbQaS0ow2BSilpClZaHLQ9TER+/E4o/XFPBKUj8qxWy9jvr8DLquSFfOlIvbM9Hcy7msJZH3sz0Sn8yI1UmVaFVU53mMUrnHjRFeVw8KRXf7YTn94X8P0i1s227UUMTfauJO0tgg8jhHwMN9i3Fl5fvEdqse0sAge6nQc8zES175kr9Xkk9s6csQzSnlsNN/hG86QCqYbcNlpsHeQAIYolXWk2n3SNwJJiCL6zjABmZYYdMWbZ6VJBOpoKR1f9J6CAGWVqWdiylIHkTX4ROsu5QKg7OLMw7uVmhPADb8Bwi4tC7zDyMC2kEUoKAAj3SMxAqnJa0KprwqB0/1BqGpwpNF00tUJ6/7hQmrdtVXhYLY+63U+aiflC/N3nn21YXHXUK1opIT5DDpDQ/KzVm95pRmJYeJCvEgcN3MCm8bYvZGflrQa0SvLvIWBiTX5cx5wQHkNi1s0lOo9a1gYsLdNjaqSvQm7lSnzKM0/2wnP7wv4fpEpu/kxSjoaeTrRxA/Kn8mGC1fRek5y7mH7rmY6KGfmDCpOXQm2yasrIG1HfH7tfjBqFyjouAHgfnCFzjc8wbyo8DUfOMW7FuWe9lMSvZK+01Wn7pB1rsOyLGWuvZj5HZzCqnRIcSCei01hGXIuA0LawRsKVD8o6M2U8vwtOqzpkhR/KOql0juOFPOoiqJpR/saCuVD4RpDPo1lRqXVc1AfwpEXVnWJLy2TSEoUrbqo9VVJy2RnVl3JnHKVqynetRHkkGvnSNAu/dluVTkStw+JxWp4DcnhWFMzcKF21u+GkPJMBRqGbG8+l1YuIIIIXw2ggggiRIIIIIkSCCCCJEggggiRIIIIIkSPlIKR9giRI+UgOUfYIkSM4ty8zs876tKVCDUKOhUNpUdUoHmdutIb7uXbblG8Kc1qpjWdSfySNg/OLJqUQklSUpBVqQACeZGsdoJcfqkNoFB58YDZlilZdcNpXkNBBBBBA0GR8IhBvRdhcsv1uTqilStKdm8pG1O9OnTR/j4RGzLymlVHMawPMS6Xk0OORzEL90r1pnEUIwuoAxgac0ndwOY46wwUjkxKIQKISlIOuEAfKO0UcKSolIoNIu0laUALNTrBHyPsEUjWPkfYIIkSCCCCJEggggiRIIIIIkSCCCCJEggggiRI+ExH/pFr+0b/ABD9Y9zfgV7qvlGS3Uuj66FntA32eEeDFWoP3hTSC2GELSpa1UAplXGAZmZcaWlDabRNc6YRq/8ASLX9oj8Q/WOjUylXhUlVNaEH5Qhf7qP/AMgf9L/XDBdS6fqXafSdp2mH2cNMOL7xr4o442wE1Qup0pSI09MqWAtug1qDDApYGZ2RCFvS9aduzXSnaJ184S73zTs3OJkmzRIpi1AJw4iVbwlOzfXhSQr0WIwZPKx78Iw+Wvxi6ZdtKQXVUJypW6M1TTylqDKKgXEk0v0EPQVH2M/uTaDsvNKknjUDFh20Iz7pPsqTU05aZw13ltsSsupzIq8KAdqjp0GZPAGMnJdSHAgX1pTfWN2ppK2i4bqVrupE6ZnUNiri0oG9Sgn5x5lbSad+rcQumuFQV8jGeWRdF6f/AOImXSAvTKqlD7uxCd2XTbBb1yVyY9Yl3VEN0JrkpPEEZEbxTTfBH2zVbBc7XC6ulYF+9fs7QNdjjfTWkaStwJFSQANpNIG3QoVSQRvBrC1JWl6/ZzlR3yhaFj74TkRTYcj1pEP0XzeKXWj7C69FAfmDGBlyEKJxSaEQSJoKcQkYKBIPCHJxwJFSQANSco8tTCVeFSVU3EH5QtekeawyRT/aLSnyOL/DFV6OCWnpmXVqmhyrSqSUmmXFMdTL1ZLtcMunvFVzdmYDNMc9993hD4tYAqSABqTlHlp9KhVJChvBr8oX/SBMYZFwfbKEjqoE/AGPdxJLs5FrSq6rNPvHKvSkZ7L+LaVzpGu3O32QGVaxeuzCU+JSU8yB849pVXTOM7vzimpxEugV7JtajzKSr5JSP2oYrg2j2smipzbqg9NP3SmNFy9loOVxy41p5Rk3N231NUuGB1pSvSsMcEEECwdBBBBEiQQQQRIkEEEESJBBBBEiRxm/Av3VfKM+9G1qNMpe7VxDeIt0xqCa0CtKxoM34Fe6r5RldzrqInEuFS1IwYQMIGdQda8oYywQWXAs0HZhTOFxMw0WxU0VGj/7TSv95Z/6if1iXJz7boKmlpcANCUkKFd2XMQof7rGv7ZzyT+kMF3LvJk21IStSwpWKqqbgNnKMHUMBNUKJPCCWXJlSqOIAG4wnXgmVyVqesFJUhwV3VGEJUAd4IB8t8N9nXulXqYXUhR9lfcP72vSsTJ6TZmAWnAlY1wnUcRTMbcxClafowQalhwo3JWMQ89R8Y2C2XkgO1SQKVygctzDClKZopJNaZ1zpDMu7jCpgTBQe1FKHERoKA0BpplnCn6SFlx+WYBpiz6rUEgn4/GOF2bWflJsSkwSUqISATUJKvCUk+ydKcdKiO1+hhn5RZNB3OmF2p+fwjRptTb4qa3Eg8jGD7yHZZRSLPaAUOYrD6wyEpCQKBIAA4CPrrQUkpIqCCCOBj0IDCusO6XUitsS77UokpaB71CoqJNSBTl5Qq3IT2U/Ns6DMjklZp8FiHpt0K0IPI1hHf8AobbSdA8kfFJG37yB5wayorDgViRXpC6ZQlstKSKAKp1jvfP6ack5fUFWNQ4V/wAqVxHB7C2+Ewn+JP8AnR8YkS47a2lnUMN060A2cVq13GOF/wAdlMyj/wBlVD+ypKtnAqjdvFLWqD1N/tAruCn9FjoLveOnpQf+iZbGq1k090U025qEN0owGmkp0CEAdEin5QlXpQX7UlmfZSEqIOmpUrzSkCGO+U92Um6oaqTgHNeXyJPSMVpJbabGJv6mCW1gOPPHAUHQXwvXJ/4idmpo5jNKeSjl5ISkdY9XQPq09MypPdJxI6Zj9xQ/DFZdW+rMox2ZbcUoqUpRThpnpqrcBEWevW2ufamm0rQE4QsKpUjMEihPsmnSDVMuKWtNns0oOWHzfC5Ew0hDarQtBVT/AOWPzdGrCPsfEmPsJI9JBBBBEiQQQQRIkEEEESJBBBBEiRxm/Ar3VfKEf0VHuv8ANv5Kh6fRVJG8EeYjOR6NT/eP+1/9kHSxQW1oWqlaZVwhXObRLzbiE1pXOmMaTWCsZt/u2P8AeP8Atf64vLpXS9VeUvtcdUFNMGHaDWuI7oq4y0lJKXKnShi7U08tYSpug1tAxRSsymz7Udx91teLPM0CyFA5agEU840hDySnECCkitQaim+sU947rtziRi7i0+FYAJHA7xw3xna7sqSstdtliwnukA50qRijey3MgEqooChurhnA5W7JEpCbSSai+mOUXNszYmrVYSzRQaKAVDbhViVnuAy51i29JFlFyXDoGbJJPuqyPkQk8gYsLr3SblBiBK3FChWRTLWiRsGm06RfOIBBBFQciD+cZLmEocQW8E+OsbNyiltLDuK7+GnSKS6l5ETTSe8O1SkBxO2oyqBtB38aR2vJeBEq0VKIxnJCdpP6DUmFK8lxENHtWXCgE5IpWnumoIHDPnEe79x0vqK3XVKCTmAKE6e0VGnl5RpsZc/yWjZ0pfwjH7iaH8NgWta3caRaejGzSltx5X9aQE8QmtT+IkdDHq/47N6Ufz7jlD5pVyGQVDlLsJQkJSAlKQAANABsEVF7LE9aYCMWAhQUFYcWgI0qN8ZJfCpjaKuB8sI3XLFEpsk3kX86184pvR63jVNTBGbjpANNlSo/xDyjv6S5MrlMQ/q1pJ5GqfmoRbXXsYSsuG8WPNSiqmGtTuqdlBrsiRbcgH5dxommNJFaVpuNNuccLwEzbGAI6D9R1LB+02ZxIPU3+cJF0Zj1m0VPU8DI35HChHzxRK9JD5ccl5ZOq1Yj+0cKf8UWtz7r+qFw4+0K8I8OGlK/eNa1HlHx27faWgmZW5UIPdRh0wggd7Fv72kbl5sP2wbki7p7wKll0yoQRetV/M3+UW7N35dKQOxaNABUoSSab8tYoL92A16mpbbSEKbKVVSkJyrQg0GYoa9IcBHCdlQ42ptWi0lJ5EUgJt5SFhVcDDN6XStsoAF4isufaHbSbSq1ITgVzTlnzAB6xdQvXPsEyqHEFztApQUO7hoaUPtHWg8oYY49Z2hs4ViSxUWk28aQQQQRlBEEEEESJH//2Q=="/>
          <p:cNvSpPr>
            <a:spLocks noChangeAspect="1" noChangeArrowheads="1"/>
          </p:cNvSpPr>
          <p:nvPr/>
        </p:nvSpPr>
        <p:spPr bwMode="auto">
          <a:xfrm>
            <a:off x="77788" y="-1081088"/>
            <a:ext cx="20193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260068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The Cloud Computing Workshop, Muscat</a:t>
            </a:r>
            <a:r>
              <a:rPr lang="en-US" sz="1400" dirty="0" smtClean="0">
                <a:solidFill>
                  <a:srgbClr val="FFFFFF"/>
                </a:solidFill>
              </a:rPr>
              <a:t>, 29 April 2014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569087"/>
            <a:ext cx="2133600" cy="365125"/>
          </a:xfrm>
        </p:spPr>
        <p:txBody>
          <a:bodyPr/>
          <a:lstStyle/>
          <a:p>
            <a:fld id="{B7DBBAA0-55BA-4DBB-930D-5D66FC45B93E}" type="datetime1">
              <a:rPr lang="en-US" sz="1400" smtClean="0">
                <a:solidFill>
                  <a:srgbClr val="000000"/>
                </a:solidFill>
              </a:rPr>
              <a:pPr/>
              <a:t>4/26/2014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2895600" y="6611125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48" y="101221"/>
            <a:ext cx="974452" cy="107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93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 smtClean="0"/>
              <a:t>الاعمال قيد التنفيذ</a:t>
            </a:r>
            <a:endParaRPr lang="en-US" sz="4000" b="1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0" y="6492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2895600" y="6629400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83" y="1143000"/>
            <a:ext cx="90033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المشروع التجريبي مع </a:t>
            </a:r>
            <a:r>
              <a:rPr lang="en-US" sz="2400" b="1" dirty="0">
                <a:solidFill>
                  <a:srgbClr val="000000"/>
                </a:solidFill>
              </a:rPr>
              <a:t>Omandatapark: 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ar-LB" sz="2400" b="1" dirty="0">
                <a:solidFill>
                  <a:srgbClr val="000000"/>
                </a:solidFill>
              </a:rPr>
              <a:t>اقرار الحزمة التي سيتم تقديمها إلى الشركات الصغيرة والمتوسطة 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ar-LB" sz="2400" b="1" dirty="0">
                <a:solidFill>
                  <a:srgbClr val="000000"/>
                </a:solidFill>
              </a:rPr>
              <a:t>يسعى أعضاء الفريق للاتصال بالشركات الصغيرة والمتوسطة المحلية لتكون جزءا من المشروع التجريبي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ar-LB" sz="2400" b="1" dirty="0">
                <a:solidFill>
                  <a:srgbClr val="000000"/>
                </a:solidFill>
              </a:rPr>
              <a:t>يوجد بعض الصعوبات في إقناع الشركات الصغيرة والمتوسطة بالانضمام نظرا لضيق وقت المشروع التجريبي (6 أشهر)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التنسيق مع المكتب العربي في ال </a:t>
            </a:r>
            <a:r>
              <a:rPr lang="en-US" sz="2400" b="1" dirty="0">
                <a:solidFill>
                  <a:srgbClr val="000000"/>
                </a:solidFill>
              </a:rPr>
              <a:t>ITU </a:t>
            </a:r>
            <a:r>
              <a:rPr lang="ar-LB" sz="2400" b="1" dirty="0" smtClean="0">
                <a:solidFill>
                  <a:srgbClr val="000000"/>
                </a:solidFill>
              </a:rPr>
              <a:t> لانشاء </a:t>
            </a:r>
            <a:r>
              <a:rPr lang="ar-LB" sz="2400" b="1" dirty="0">
                <a:solidFill>
                  <a:srgbClr val="000000"/>
                </a:solidFill>
              </a:rPr>
              <a:t>مشروع/مختبر سحابة موزعة بين الجامعات </a:t>
            </a:r>
            <a:r>
              <a:rPr lang="ar-LB" sz="2400" b="1" dirty="0" smtClean="0">
                <a:solidFill>
                  <a:srgbClr val="000000"/>
                </a:solidFill>
              </a:rPr>
              <a:t>العربية (التفاصيل لاحقاً)</a:t>
            </a:r>
            <a:endParaRPr lang="ar-LB" sz="2400" b="1" dirty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وثيقة المبادئ التوجيهية للحوسبة السحابية </a:t>
            </a:r>
            <a:r>
              <a:rPr lang="ar-LB" sz="2400" b="1" dirty="0" smtClean="0">
                <a:solidFill>
                  <a:srgbClr val="000000"/>
                </a:solidFill>
              </a:rPr>
              <a:t>تم استعراضها من </a:t>
            </a:r>
            <a:r>
              <a:rPr lang="ar-LB" sz="2400" b="1" dirty="0">
                <a:solidFill>
                  <a:srgbClr val="000000"/>
                </a:solidFill>
              </a:rPr>
              <a:t>جانب بلدان الشبكة </a:t>
            </a:r>
            <a:r>
              <a:rPr lang="ar-LB" sz="2400" b="1" dirty="0" smtClean="0">
                <a:solidFill>
                  <a:srgbClr val="000000"/>
                </a:solidFill>
              </a:rPr>
              <a:t>العربية وهي جاهزة للإصدار</a:t>
            </a:r>
            <a:endParaRPr lang="ar-LB" sz="2400" b="1" dirty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وثيقة بشأن كيفية تشجيع مشاريع البحث والتطوير في مجال الحوسبة السحابية (قيد التطوير)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وثيقة تتعلق بأهمية خفض تكلفة الاتصال الدولي  (قيد التطوير)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31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 smtClean="0"/>
              <a:t>الاعمال قيد التنفيذ</a:t>
            </a:r>
            <a:endParaRPr lang="en-US" sz="4000" b="1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0" y="6492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2895600" y="6629400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83" y="1143000"/>
            <a:ext cx="9003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LB" sz="2400" b="1" dirty="0" smtClean="0">
                <a:solidFill>
                  <a:srgbClr val="000000"/>
                </a:solidFill>
              </a:rPr>
              <a:t>الخطوط العريضة لوثيقة </a:t>
            </a:r>
            <a:r>
              <a:rPr lang="ar-LB" sz="2400" b="1" dirty="0">
                <a:solidFill>
                  <a:srgbClr val="000000"/>
                </a:solidFill>
              </a:rPr>
              <a:t>المبادئ التوجيهية للحوسبة </a:t>
            </a:r>
            <a:r>
              <a:rPr lang="ar-LB" sz="2400" b="1" dirty="0" smtClean="0">
                <a:solidFill>
                  <a:srgbClr val="000000"/>
                </a:solidFill>
              </a:rPr>
              <a:t>السحابية</a:t>
            </a:r>
            <a:endParaRPr lang="ar-LB" sz="2400" b="1" dirty="0">
              <a:solidFill>
                <a:srgbClr val="000000"/>
              </a:solidFill>
            </a:endParaRP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 smtClean="0">
                <a:solidFill>
                  <a:srgbClr val="000000"/>
                </a:solidFill>
              </a:rPr>
              <a:t>تطوير الأطر التشريعية والتنظيمية الحالية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 smtClean="0">
                <a:solidFill>
                  <a:srgbClr val="000000"/>
                </a:solidFill>
              </a:rPr>
              <a:t>حماية مصالح المستخدمين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 smtClean="0">
                <a:solidFill>
                  <a:srgbClr val="000000"/>
                </a:solidFill>
              </a:rPr>
              <a:t>برامج تنمية القدرات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 smtClean="0">
                <a:solidFill>
                  <a:srgbClr val="000000"/>
                </a:solidFill>
              </a:rPr>
              <a:t>تحديد معايير اختيار واعتماد "مراكز البيانات"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 smtClean="0">
                <a:solidFill>
                  <a:srgbClr val="000000"/>
                </a:solidFill>
              </a:rPr>
              <a:t>تشجيع الاستثمارات وتوفر فرص العمل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 smtClean="0">
                <a:solidFill>
                  <a:srgbClr val="000000"/>
                </a:solidFill>
              </a:rPr>
              <a:t>دعم صناعة وتنمية المحتوى الرقمي العربي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 smtClean="0">
                <a:solidFill>
                  <a:srgbClr val="000000"/>
                </a:solidFill>
              </a:rPr>
              <a:t>وضع الآليات المناسبة لفضّ النزاعات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31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91440" indent="0"/>
            <a:r>
              <a:rPr lang="ar-LB" sz="8000" dirty="0" smtClean="0"/>
              <a:t>الخطط المستقبلية</a:t>
            </a:r>
            <a:endParaRPr lang="da-DK" sz="8000" dirty="0"/>
          </a:p>
        </p:txBody>
      </p:sp>
    </p:spTree>
    <p:extLst>
      <p:ext uri="{BB962C8B-B14F-4D97-AF65-F5344CB8AC3E}">
        <p14:creationId xmlns:p14="http://schemas.microsoft.com/office/powerpoint/2010/main" xmlns="" val="24734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 smtClean="0"/>
              <a:t>الخطط المستقبلية – </a:t>
            </a:r>
            <a:r>
              <a:rPr lang="ar-LB" sz="4000" b="1" dirty="0" smtClean="0">
                <a:solidFill>
                  <a:srgbClr val="FF0000"/>
                </a:solidFill>
              </a:rPr>
              <a:t>نظام السحابة/المختبر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0" y="6492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2895600" y="6629400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83" y="1143000"/>
            <a:ext cx="9003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ينسق المكتب العربي </a:t>
            </a:r>
            <a:r>
              <a:rPr lang="ar-LB" sz="2400" b="1" dirty="0" smtClean="0">
                <a:solidFill>
                  <a:srgbClr val="000000"/>
                </a:solidFill>
              </a:rPr>
              <a:t>في الاتحاد </a:t>
            </a:r>
            <a:r>
              <a:rPr lang="ar-LB" sz="2400" b="1" dirty="0">
                <a:solidFill>
                  <a:srgbClr val="000000"/>
                </a:solidFill>
              </a:rPr>
              <a:t>الدولي للاتصالات مع فريق الحوسبة السحابية في الشبكة </a:t>
            </a:r>
            <a:r>
              <a:rPr lang="ar-LB" sz="2400" b="1" dirty="0" smtClean="0">
                <a:solidFill>
                  <a:srgbClr val="000000"/>
                </a:solidFill>
              </a:rPr>
              <a:t>العربية </a:t>
            </a:r>
            <a:r>
              <a:rPr lang="ar-LB" sz="2400" b="1" dirty="0">
                <a:solidFill>
                  <a:srgbClr val="000000"/>
                </a:solidFill>
              </a:rPr>
              <a:t>مسألة إنشاء نظام السحابة/المختبر بحيث تكون موزعة بين أفريقيا (تونس) وآسيا (لبنان) كخطوة أولى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الوصول عن بعد للجامعات العربية الأخرى لاستخدام المختبر/السحابة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العمل مع راعي محتمل من شركات الحوسبة السحابية (</a:t>
            </a:r>
            <a:r>
              <a:rPr lang="en-US" sz="2400" b="1" dirty="0" smtClean="0">
                <a:solidFill>
                  <a:srgbClr val="000000"/>
                </a:solidFill>
              </a:rPr>
              <a:t>Huawei</a:t>
            </a:r>
            <a:r>
              <a:rPr lang="ar-LB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7" name="Picture 2" descr="Cloud image of compli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53198"/>
            <a:ext cx="2085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loud image of compli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022" y="4353198"/>
            <a:ext cx="2085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71600" y="5877198"/>
            <a:ext cx="227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Tunisia </a:t>
            </a:r>
          </a:p>
          <a:p>
            <a:pPr algn="ctr"/>
            <a:r>
              <a:rPr lang="en-US" dirty="0" smtClean="0"/>
              <a:t>ESPRIT University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19538" y="5877198"/>
            <a:ext cx="24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Lebanon</a:t>
            </a:r>
          </a:p>
          <a:p>
            <a:pPr algn="ctr"/>
            <a:r>
              <a:rPr lang="en-US" dirty="0" smtClean="0"/>
              <a:t>Lebanese University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3514441" y="5000898"/>
            <a:ext cx="1766247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9123" y="3526694"/>
            <a:ext cx="533077" cy="53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10772"/>
            <a:ext cx="533077" cy="53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10772"/>
            <a:ext cx="533077" cy="53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2667000" y="4059771"/>
            <a:ext cx="228600" cy="5220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895600" y="4059771"/>
            <a:ext cx="1496684" cy="5220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95600" y="4092184"/>
            <a:ext cx="3010061" cy="7182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92284" y="4059771"/>
            <a:ext cx="1513377" cy="7506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09738" y="4059771"/>
            <a:ext cx="2884510" cy="6744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05661" y="4105263"/>
            <a:ext cx="0" cy="6289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47738" y="3124085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Country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5538" y="3124085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Country 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3124085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Country 3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7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/>
              <a:t>الخطط المستقبلية – </a:t>
            </a:r>
            <a:r>
              <a:rPr lang="ar-LB" sz="4000" b="1" dirty="0">
                <a:solidFill>
                  <a:srgbClr val="FF0000"/>
                </a:solidFill>
              </a:rPr>
              <a:t>نظام السحابة/المختبر</a:t>
            </a:r>
            <a:endParaRPr lang="en-US" sz="4000" b="1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0" y="6492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2895600" y="6629400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83" y="1143000"/>
            <a:ext cx="9003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ينبغي اضافة المزيد من البلدان إلى نظام السحب/المختبرات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يتم استخدام كل سحابة جديدة/مختبر من قبل الدولة المضيفة الجديدة وكذلك عن بعد من قبل الجامعات العربية الأخرى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الحاجة إلى </a:t>
            </a:r>
            <a:r>
              <a:rPr lang="ar-LB" sz="2400" b="1" dirty="0" smtClean="0">
                <a:solidFill>
                  <a:srgbClr val="000000"/>
                </a:solidFill>
              </a:rPr>
              <a:t>ممولين/رعاة </a:t>
            </a:r>
            <a:r>
              <a:rPr lang="ar-LB" sz="2400" b="1" dirty="0">
                <a:solidFill>
                  <a:srgbClr val="000000"/>
                </a:solidFill>
              </a:rPr>
              <a:t>لكل سحابة/مختبر </a:t>
            </a:r>
            <a:r>
              <a:rPr lang="ar-LB" sz="2400" b="1" dirty="0" smtClean="0">
                <a:solidFill>
                  <a:srgbClr val="000000"/>
                </a:solidFill>
              </a:rPr>
              <a:t>جديد</a:t>
            </a:r>
            <a:endParaRPr lang="ar-LB" sz="2400" b="1" dirty="0">
              <a:solidFill>
                <a:srgbClr val="000000"/>
              </a:solidFill>
            </a:endParaRPr>
          </a:p>
        </p:txBody>
      </p:sp>
      <p:pic>
        <p:nvPicPr>
          <p:cNvPr id="26" name="Picture 2" descr="Cloud image of compli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10" y="4734198"/>
            <a:ext cx="1405577" cy="12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loud image of compli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76271"/>
            <a:ext cx="1405577" cy="12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157023" y="5754469"/>
            <a:ext cx="214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Tunisia </a:t>
            </a:r>
          </a:p>
          <a:p>
            <a:pPr algn="ctr"/>
            <a:r>
              <a:rPr lang="en-US" dirty="0" smtClean="0"/>
              <a:t>ESPRIT University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19400" y="5791200"/>
            <a:ext cx="224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Lebanon</a:t>
            </a:r>
          </a:p>
          <a:p>
            <a:pPr algn="ctr"/>
            <a:r>
              <a:rPr lang="en-US" dirty="0" smtClean="0"/>
              <a:t>Lebanese University</a:t>
            </a:r>
            <a:endParaRPr lang="en-US" dirty="0"/>
          </a:p>
        </p:txBody>
      </p:sp>
      <p:sp>
        <p:nvSpPr>
          <p:cNvPr id="30" name="Left-Right Arrow 29"/>
          <p:cNvSpPr/>
          <p:nvPr/>
        </p:nvSpPr>
        <p:spPr>
          <a:xfrm>
            <a:off x="1547805" y="5179106"/>
            <a:ext cx="1592568" cy="3455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341" y="3595320"/>
            <a:ext cx="464452" cy="46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132" y="3611242"/>
            <a:ext cx="448530" cy="4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8955" y="3590267"/>
            <a:ext cx="453583" cy="45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>
            <a:endCxn id="26" idx="0"/>
          </p:cNvCxnSpPr>
          <p:nvPr/>
        </p:nvCxnSpPr>
        <p:spPr>
          <a:xfrm flipH="1">
            <a:off x="914399" y="4120180"/>
            <a:ext cx="26454" cy="6140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</p:cNvCxnSpPr>
          <p:nvPr/>
        </p:nvCxnSpPr>
        <p:spPr>
          <a:xfrm flipH="1">
            <a:off x="940853" y="4043850"/>
            <a:ext cx="1384894" cy="7324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0"/>
          </p:cNvCxnSpPr>
          <p:nvPr/>
        </p:nvCxnSpPr>
        <p:spPr>
          <a:xfrm>
            <a:off x="953930" y="4189966"/>
            <a:ext cx="2873059" cy="5863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7" idx="0"/>
          </p:cNvCxnSpPr>
          <p:nvPr/>
        </p:nvCxnSpPr>
        <p:spPr>
          <a:xfrm>
            <a:off x="2293899" y="4059771"/>
            <a:ext cx="1533090" cy="716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2"/>
          </p:cNvCxnSpPr>
          <p:nvPr/>
        </p:nvCxnSpPr>
        <p:spPr>
          <a:xfrm flipH="1">
            <a:off x="940853" y="4059772"/>
            <a:ext cx="2821714" cy="716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3381" y="4120180"/>
            <a:ext cx="0" cy="548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1610" y="3129353"/>
            <a:ext cx="158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Country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5580" y="3124200"/>
            <a:ext cx="158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Country 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3135868"/>
            <a:ext cx="158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Country 3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3" name="Picture 2" descr="Cloud image of compli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611" y="4776271"/>
            <a:ext cx="1405577" cy="12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240811" y="5791200"/>
            <a:ext cx="224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Country x</a:t>
            </a:r>
          </a:p>
          <a:p>
            <a:pPr algn="ctr"/>
            <a:r>
              <a:rPr lang="en-US" dirty="0" smtClean="0"/>
              <a:t>University Y</a:t>
            </a:r>
            <a:endParaRPr lang="en-US" dirty="0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1752" y="3595320"/>
            <a:ext cx="464452" cy="46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Arrow Connector 45"/>
          <p:cNvCxnSpPr>
            <a:endCxn id="43" idx="0"/>
          </p:cNvCxnSpPr>
          <p:nvPr/>
        </p:nvCxnSpPr>
        <p:spPr>
          <a:xfrm>
            <a:off x="1004020" y="4120180"/>
            <a:ext cx="5244380" cy="656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1" idx="2"/>
            <a:endCxn id="43" idx="0"/>
          </p:cNvCxnSpPr>
          <p:nvPr/>
        </p:nvCxnSpPr>
        <p:spPr>
          <a:xfrm>
            <a:off x="3762567" y="4059772"/>
            <a:ext cx="2485833" cy="716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194792" y="4189966"/>
            <a:ext cx="0" cy="548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545611" y="3135868"/>
            <a:ext cx="158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Country 4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390459" y="4120180"/>
            <a:ext cx="3804333" cy="6567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97133" y="4189966"/>
            <a:ext cx="5186845" cy="616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27" idx="0"/>
          </p:cNvCxnSpPr>
          <p:nvPr/>
        </p:nvCxnSpPr>
        <p:spPr>
          <a:xfrm flipH="1">
            <a:off x="3826989" y="4189966"/>
            <a:ext cx="2356989" cy="5863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ft-Right Arrow 52"/>
          <p:cNvSpPr/>
          <p:nvPr/>
        </p:nvSpPr>
        <p:spPr>
          <a:xfrm>
            <a:off x="4596927" y="5179106"/>
            <a:ext cx="965673" cy="3455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Left-Right Arrow 53"/>
          <p:cNvSpPr/>
          <p:nvPr/>
        </p:nvSpPr>
        <p:spPr>
          <a:xfrm>
            <a:off x="6951188" y="5179106"/>
            <a:ext cx="965673" cy="3455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529809" y="5137254"/>
            <a:ext cx="158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…..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0430" y="3614664"/>
            <a:ext cx="158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xmlns="" val="4039390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 smtClean="0"/>
              <a:t> الخطط المستقبلية – </a:t>
            </a:r>
            <a:r>
              <a:rPr lang="ar-LB" sz="4000" b="1" dirty="0" smtClean="0">
                <a:solidFill>
                  <a:srgbClr val="FF0000"/>
                </a:solidFill>
              </a:rPr>
              <a:t>المشروع التجريبي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0" y="6492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2895600" y="6629400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83" y="1143000"/>
            <a:ext cx="90033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تشجيع الشركات الصغيرة والمتوسطة للانضمام إلى المشروع التجريبي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مرحلة الاختبار لمدة 6 أشهر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اخذ الملاحظات وردود الفعل وتقديم توصيات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وسيتم تزويد الشركات الصغيرة والمتوسطة بنظام تخطيط موارد المؤسسات (</a:t>
            </a:r>
            <a:r>
              <a:rPr lang="en-US" sz="2400" b="1" dirty="0" smtClean="0">
                <a:solidFill>
                  <a:srgbClr val="000000"/>
                </a:solidFill>
              </a:rPr>
              <a:t>ERP</a:t>
            </a:r>
            <a:r>
              <a:rPr lang="ar-LB" sz="2400" b="1" dirty="0" smtClean="0">
                <a:solidFill>
                  <a:srgbClr val="000000"/>
                </a:solidFill>
              </a:rPr>
              <a:t>) يتضمن</a:t>
            </a:r>
            <a:r>
              <a:rPr lang="ar-LB" sz="2400" b="1" dirty="0">
                <a:solidFill>
                  <a:srgbClr val="000000"/>
                </a:solidFill>
              </a:rPr>
              <a:t>: 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ar-LB" sz="2400" b="1" dirty="0">
                <a:solidFill>
                  <a:srgbClr val="000000"/>
                </a:solidFill>
              </a:rPr>
              <a:t>إدارة المشاريع، 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ar-LB" sz="2400" b="1" dirty="0">
                <a:solidFill>
                  <a:srgbClr val="000000"/>
                </a:solidFill>
              </a:rPr>
              <a:t>برنامج ادارة الزبائن، 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ar-LB" sz="2400" b="1" dirty="0">
                <a:solidFill>
                  <a:srgbClr val="000000"/>
                </a:solidFill>
              </a:rPr>
              <a:t>المحاسبة، 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ar-LB" sz="2400" b="1" dirty="0">
                <a:solidFill>
                  <a:srgbClr val="000000"/>
                </a:solidFill>
              </a:rPr>
              <a:t>الموارد البشرية، 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ar-LB" sz="2400" b="1" dirty="0">
                <a:solidFill>
                  <a:srgbClr val="000000"/>
                </a:solidFill>
              </a:rPr>
              <a:t>المرتبات، 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ar-LB" sz="2400" b="1" dirty="0">
                <a:solidFill>
                  <a:srgbClr val="000000"/>
                </a:solidFill>
              </a:rPr>
              <a:t>التجارة الإلكترونية، 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ar-LB" sz="2400" b="1" dirty="0">
                <a:solidFill>
                  <a:srgbClr val="000000"/>
                </a:solidFill>
              </a:rPr>
              <a:t>إدارة المحتوى</a:t>
            </a:r>
            <a:r>
              <a:rPr lang="ar-LB" sz="2400" b="1" dirty="0" smtClean="0">
                <a:solidFill>
                  <a:srgbClr val="000000"/>
                </a:solidFill>
              </a:rPr>
              <a:t>،</a:t>
            </a:r>
            <a:endParaRPr lang="ar-LB" sz="2400" b="1" dirty="0">
              <a:solidFill>
                <a:srgbClr val="000000"/>
              </a:solidFill>
            </a:endParaRP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ar-LB" sz="2400" b="1" dirty="0">
                <a:solidFill>
                  <a:srgbClr val="000000"/>
                </a:solidFill>
              </a:rPr>
              <a:t>أدوات التقارير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029200" cy="16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36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 smtClean="0"/>
              <a:t> الخطط المستقبلية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0" y="6492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2895600" y="6629400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83" y="1143000"/>
            <a:ext cx="90033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رع</a:t>
            </a:r>
            <a:r>
              <a:rPr lang="ar-L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اية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مشاريع </a:t>
            </a:r>
            <a:r>
              <a:rPr lang="ar-L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البحث والتطوير في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الجامع</a:t>
            </a:r>
            <a:r>
              <a:rPr lang="ar-L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يخطط المكتب العربي </a:t>
            </a:r>
            <a:r>
              <a:rPr lang="ar-L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في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الاتحاد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الدولي للاتصالات وفريق الحوسبة السحابية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لرعاية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بعض مشاريع الحوسبة السحابية داخل الجامعات العربية </a:t>
            </a:r>
            <a:endParaRPr lang="ar-L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العمل على موضوع الامن والامان في الحوسبة السحابية بالتنسيق مع الجامعات وبالتعاون مع منظمة (CSA) </a:t>
            </a:r>
            <a:endParaRPr lang="ar-L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عقد دورات توعية في مختلف الدول العربية بشأن الحوسبة السحابية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ar-L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92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629400"/>
            <a:ext cx="381000" cy="228600"/>
          </a:xfrm>
        </p:spPr>
        <p:txBody>
          <a:bodyPr/>
          <a:lstStyle/>
          <a:p>
            <a:fld id="{CC2F2670-705A-4113-A60E-B141296D233B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762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11500" dirty="0" smtClean="0"/>
              <a:t>شكراً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xmlns="" val="2609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933-3A44-4422-B65D-DEDBD7B6E9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8ED3-9C23-4EE8-8462-C270BF1B2E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2895600" y="6611125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52400"/>
            <a:ext cx="608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1600200"/>
            <a:ext cx="883920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LB" sz="4000" b="1" dirty="0"/>
              <a:t>مقدمة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endParaRPr lang="ar-LB" sz="4000" b="1" dirty="0"/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LB" sz="4000" b="1" dirty="0"/>
              <a:t>الاعمال المنجزة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endParaRPr lang="ar-LB" sz="4000" b="1" dirty="0"/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LB" sz="4000" b="1" dirty="0"/>
              <a:t>الاعمال قيد التنفيذ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endParaRPr lang="ar-LB" sz="4000" b="1" dirty="0"/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LB" sz="4000" b="1" dirty="0"/>
              <a:t>الخطط المستقبلية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endParaRPr lang="ar-LB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50837" y="152400"/>
            <a:ext cx="521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LB" sz="4400" b="1" dirty="0" smtClean="0">
                <a:solidFill>
                  <a:schemeClr val="bg1"/>
                </a:solidFill>
              </a:rPr>
              <a:t>الخطوط العريضة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8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91440" indent="0"/>
            <a:r>
              <a:rPr lang="ar-LB" sz="8000" dirty="0" smtClean="0"/>
              <a:t>مقدمة</a:t>
            </a:r>
            <a:endParaRPr lang="da-DK" sz="8000" dirty="0"/>
          </a:p>
        </p:txBody>
      </p:sp>
    </p:spTree>
    <p:extLst>
      <p:ext uri="{BB962C8B-B14F-4D97-AF65-F5344CB8AC3E}">
        <p14:creationId xmlns:p14="http://schemas.microsoft.com/office/powerpoint/2010/main" xmlns="" val="37140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 smtClean="0"/>
              <a:t>مقدمة</a:t>
            </a:r>
            <a:endParaRPr lang="en-US" sz="4000" b="1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0" y="6492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2895600" y="6629400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83" y="1219200"/>
            <a:ext cx="900332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LB" sz="2800" b="1" dirty="0">
                <a:solidFill>
                  <a:srgbClr val="000000"/>
                </a:solidFill>
              </a:rPr>
              <a:t>تم عقد اجتماع لاطلاق عمل الفريق في تونس في 20 حزيران/يونيو 2012.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LB" sz="2800" b="1" dirty="0">
                <a:solidFill>
                  <a:srgbClr val="000000"/>
                </a:solidFill>
              </a:rPr>
              <a:t>اهم نقاط العمل: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>
                <a:solidFill>
                  <a:srgbClr val="000000"/>
                </a:solidFill>
              </a:rPr>
              <a:t>العثور على مزود سحابة (</a:t>
            </a:r>
            <a:r>
              <a:rPr lang="en-US" sz="2800" b="1" dirty="0" smtClean="0">
                <a:solidFill>
                  <a:srgbClr val="000000"/>
                </a:solidFill>
              </a:rPr>
              <a:t>CSP</a:t>
            </a:r>
            <a:r>
              <a:rPr lang="ar-LB" sz="2800" b="1" dirty="0" smtClean="0">
                <a:solidFill>
                  <a:srgbClr val="000000"/>
                </a:solidFill>
              </a:rPr>
              <a:t>) قادر </a:t>
            </a:r>
            <a:r>
              <a:rPr lang="ar-LB" sz="2800" b="1" dirty="0">
                <a:solidFill>
                  <a:srgbClr val="000000"/>
                </a:solidFill>
              </a:rPr>
              <a:t>على استضافة المشروع التجريبي للسحابة العربية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>
                <a:solidFill>
                  <a:srgbClr val="000000"/>
                </a:solidFill>
              </a:rPr>
              <a:t>العمل على إصدار وثيقة المبادئ التوجيهية بشأن الحوسبة السحابية في العالم العربي (اصبحت في صيغتها النهائية)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>
                <a:solidFill>
                  <a:srgbClr val="000000"/>
                </a:solidFill>
              </a:rPr>
              <a:t>العمل على إصدار وثيقة بشأن كيفية تشجيع مشاريع البحث والتطوير في مجال الحوسبة السحابية (الوثيقة صدرت)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>
                <a:solidFill>
                  <a:srgbClr val="000000"/>
                </a:solidFill>
              </a:rPr>
              <a:t>المشاركة في جهود الاتحاد الدولي للاتصالات بشأن الحوسبة السحابية (مجموعة دراسة 13</a:t>
            </a:r>
            <a:r>
              <a:rPr lang="en-US" sz="2800" b="1" dirty="0">
                <a:solidFill>
                  <a:srgbClr val="000000"/>
                </a:solidFill>
              </a:rPr>
              <a:t>SG، JCA-Cloud ، </a:t>
            </a:r>
            <a:r>
              <a:rPr lang="ar-LB" sz="2800" b="1" dirty="0">
                <a:solidFill>
                  <a:srgbClr val="000000"/>
                </a:solidFill>
              </a:rPr>
              <a:t>الخ) </a:t>
            </a: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>
                <a:solidFill>
                  <a:srgbClr val="000000"/>
                </a:solidFill>
              </a:rPr>
              <a:t>العمل على إصدار وثيقة فيما يتعلق بأهمية خفض تكلفة الاتصال الدولي وذلك لتشجيع اعتماد الحوسبة السحابية (الوثيقة صدرت)</a:t>
            </a:r>
          </a:p>
          <a:p>
            <a:pPr marL="342900" indent="-342900" algn="r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8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 smtClean="0"/>
              <a:t>مقدمة</a:t>
            </a:r>
            <a:endParaRPr lang="en-US" sz="4000" b="1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0" y="6492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2895600" y="6629400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83" y="1219200"/>
            <a:ext cx="900332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LB" sz="2800" b="1" dirty="0" smtClean="0">
                <a:solidFill>
                  <a:srgbClr val="000000"/>
                </a:solidFill>
              </a:rPr>
              <a:t>البلدان العربية المشاركة في الفريق هي 11 بلداً</a:t>
            </a:r>
            <a:r>
              <a:rPr lang="ar-LB" sz="2800" b="1" dirty="0" smtClean="0">
                <a:solidFill>
                  <a:srgbClr val="000000"/>
                </a:solidFill>
              </a:rPr>
              <a:t>: </a:t>
            </a:r>
            <a:endParaRPr lang="ar-LB" sz="2800" b="1" dirty="0">
              <a:solidFill>
                <a:srgbClr val="000000"/>
              </a:solidFill>
            </a:endParaRP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 smtClean="0">
                <a:solidFill>
                  <a:srgbClr val="000000"/>
                </a:solidFill>
              </a:rPr>
              <a:t>سلطنة عمان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 smtClean="0">
                <a:solidFill>
                  <a:srgbClr val="000000"/>
                </a:solidFill>
              </a:rPr>
              <a:t>مصر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 smtClean="0">
                <a:solidFill>
                  <a:srgbClr val="000000"/>
                </a:solidFill>
              </a:rPr>
              <a:t>الجزائر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 smtClean="0">
                <a:solidFill>
                  <a:srgbClr val="000000"/>
                </a:solidFill>
              </a:rPr>
              <a:t>تونس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 smtClean="0">
                <a:solidFill>
                  <a:srgbClr val="000000"/>
                </a:solidFill>
              </a:rPr>
              <a:t>المملكة العربية السعودية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 smtClean="0">
                <a:solidFill>
                  <a:srgbClr val="000000"/>
                </a:solidFill>
              </a:rPr>
              <a:t>العراق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 smtClean="0">
                <a:solidFill>
                  <a:srgbClr val="000000"/>
                </a:solidFill>
              </a:rPr>
              <a:t>السودان 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 smtClean="0">
                <a:solidFill>
                  <a:srgbClr val="000000"/>
                </a:solidFill>
              </a:rPr>
              <a:t>الأردن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 smtClean="0">
                <a:solidFill>
                  <a:srgbClr val="000000"/>
                </a:solidFill>
              </a:rPr>
              <a:t>البحرين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 smtClean="0">
                <a:solidFill>
                  <a:srgbClr val="000000"/>
                </a:solidFill>
              </a:rPr>
              <a:t>المغرب</a:t>
            </a:r>
          </a:p>
          <a:p>
            <a:pPr marL="914400" lvl="1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800" b="1" dirty="0" smtClean="0">
                <a:solidFill>
                  <a:srgbClr val="000000"/>
                </a:solidFill>
              </a:rPr>
              <a:t>لبنان</a:t>
            </a:r>
            <a:endParaRPr lang="ar-LB" sz="2800" b="1" dirty="0">
              <a:solidFill>
                <a:srgbClr val="000000"/>
              </a:solidFill>
            </a:endParaRPr>
          </a:p>
          <a:p>
            <a:pPr marL="342900" indent="-342900" algn="r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8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91440" indent="0"/>
            <a:r>
              <a:rPr lang="ar-LB" sz="8000" dirty="0" smtClean="0"/>
              <a:t>الاعمال المنجزة</a:t>
            </a:r>
            <a:endParaRPr lang="da-DK" sz="8000" dirty="0"/>
          </a:p>
        </p:txBody>
      </p:sp>
    </p:spTree>
    <p:extLst>
      <p:ext uri="{BB962C8B-B14F-4D97-AF65-F5344CB8AC3E}">
        <p14:creationId xmlns:p14="http://schemas.microsoft.com/office/powerpoint/2010/main" xmlns="" val="38412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 smtClean="0"/>
              <a:t>الاعمال المنجزة</a:t>
            </a:r>
            <a:endParaRPr lang="en-US" sz="4000" b="1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0" y="6492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2895600" y="6629400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83" y="1143000"/>
            <a:ext cx="90033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قامت هيئة تنظيم الاتصالات </a:t>
            </a:r>
            <a:r>
              <a:rPr lang="en-US" sz="2400" b="1" dirty="0" smtClean="0">
                <a:solidFill>
                  <a:srgbClr val="000000"/>
                </a:solidFill>
              </a:rPr>
              <a:t>العمانية</a:t>
            </a:r>
            <a:r>
              <a:rPr lang="ar-LB" sz="2400" b="1" dirty="0" smtClean="0">
                <a:solidFill>
                  <a:srgbClr val="000000"/>
                </a:solidFill>
              </a:rPr>
              <a:t> مشكورةً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بتأمين استضافة المشروع التجريبي عبر شركة رائدة في مجال الحوسبة السحابية (Omandatapark) </a:t>
            </a:r>
            <a:endParaRPr lang="ar-LB" sz="2400" b="1" dirty="0" smtClean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ar-LB" sz="2400" b="1" dirty="0" smtClean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عقد </a:t>
            </a:r>
            <a:r>
              <a:rPr lang="en-US" sz="2400" b="1" dirty="0">
                <a:solidFill>
                  <a:srgbClr val="000000"/>
                </a:solidFill>
              </a:rPr>
              <a:t>اجتماع عن بعد في 3 </a:t>
            </a:r>
            <a:r>
              <a:rPr lang="en-US" sz="2400" b="1" dirty="0" smtClean="0">
                <a:solidFill>
                  <a:srgbClr val="000000"/>
                </a:solidFill>
              </a:rPr>
              <a:t>ايلول/سبتمبر2012 </a:t>
            </a:r>
            <a:r>
              <a:rPr lang="ar-LB" sz="2400" b="1" dirty="0" smtClean="0">
                <a:solidFill>
                  <a:srgbClr val="000000"/>
                </a:solidFill>
              </a:rPr>
              <a:t> ل</a:t>
            </a:r>
            <a:r>
              <a:rPr lang="en-US" sz="2400" b="1" dirty="0" smtClean="0">
                <a:solidFill>
                  <a:srgbClr val="000000"/>
                </a:solidFill>
              </a:rPr>
              <a:t>لقيام </a:t>
            </a:r>
            <a:r>
              <a:rPr lang="en-US" sz="2400" b="1" dirty="0">
                <a:solidFill>
                  <a:srgbClr val="000000"/>
                </a:solidFill>
              </a:rPr>
              <a:t>بمتابعة نقاط العمل وإبقاء الفريق على اطلاع على التطورات ومشاركاً </a:t>
            </a:r>
            <a:r>
              <a:rPr lang="en-US" sz="2400" b="1" dirty="0" smtClean="0">
                <a:solidFill>
                  <a:srgbClr val="000000"/>
                </a:solidFill>
              </a:rPr>
              <a:t>بها</a:t>
            </a:r>
            <a:endParaRPr lang="ar-LB" sz="2400" b="1" dirty="0" smtClean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ar-LB" sz="2400" b="1" dirty="0" smtClean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عقد </a:t>
            </a:r>
            <a:r>
              <a:rPr lang="en-US" sz="2400" b="1" dirty="0">
                <a:solidFill>
                  <a:srgbClr val="000000"/>
                </a:solidFill>
              </a:rPr>
              <a:t>اجتماع متابعة في دبي في 16 تشرين </a:t>
            </a:r>
            <a:r>
              <a:rPr lang="en-US" sz="2400" b="1" dirty="0" smtClean="0">
                <a:solidFill>
                  <a:srgbClr val="000000"/>
                </a:solidFill>
              </a:rPr>
              <a:t>اول/أكتوبر2012</a:t>
            </a:r>
            <a:r>
              <a:rPr lang="ar-LB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على هامش مؤتمر جيتكس. وكان الهدف الرئيسي لقاء ممثل عن شركة Omandatapark لمناقشة استضافتهم للمشروع التجريبي والعرض المقدم من </a:t>
            </a:r>
            <a:r>
              <a:rPr lang="en-US" sz="2400" b="1" dirty="0" smtClean="0">
                <a:solidFill>
                  <a:srgbClr val="000000"/>
                </a:solidFill>
              </a:rPr>
              <a:t>قبلهم</a:t>
            </a:r>
            <a:endParaRPr lang="ar-LB" sz="2400" b="1" dirty="0" smtClean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ar-LB" sz="2400" b="1" dirty="0" smtClean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المشاركة </a:t>
            </a:r>
            <a:r>
              <a:rPr lang="en-US" sz="2400" b="1" dirty="0">
                <a:solidFill>
                  <a:srgbClr val="000000"/>
                </a:solidFill>
              </a:rPr>
              <a:t>النشطة من جانب فريق مجموعة العمل في مجموعة دراسة الاتحاد الدولي للاتصالات </a:t>
            </a:r>
            <a:r>
              <a:rPr lang="en-US" sz="2400" b="1" dirty="0" smtClean="0">
                <a:solidFill>
                  <a:srgbClr val="000000"/>
                </a:solidFill>
              </a:rPr>
              <a:t>SG13 </a:t>
            </a:r>
            <a:r>
              <a:rPr lang="en-US" sz="2400" b="1" dirty="0">
                <a:solidFill>
                  <a:srgbClr val="000000"/>
                </a:solidFill>
              </a:rPr>
              <a:t>- </a:t>
            </a:r>
            <a:r>
              <a:rPr lang="ar-LB" sz="2400" b="1" dirty="0" smtClean="0">
                <a:solidFill>
                  <a:srgbClr val="000000"/>
                </a:solidFill>
              </a:rPr>
              <a:t> في </a:t>
            </a:r>
            <a:r>
              <a:rPr lang="en-US" sz="2400" b="1" dirty="0" smtClean="0">
                <a:solidFill>
                  <a:srgbClr val="000000"/>
                </a:solidFill>
              </a:rPr>
              <a:t>جنيف </a:t>
            </a:r>
            <a:r>
              <a:rPr lang="ar-LB" sz="2400" b="1" dirty="0" smtClean="0">
                <a:solidFill>
                  <a:srgbClr val="000000"/>
                </a:solidFill>
              </a:rPr>
              <a:t> ل</a:t>
            </a:r>
            <a:r>
              <a:rPr lang="en-US" sz="2400" b="1" dirty="0" smtClean="0">
                <a:solidFill>
                  <a:srgbClr val="000000"/>
                </a:solidFill>
              </a:rPr>
              <a:t>لفترة </a:t>
            </a:r>
            <a:r>
              <a:rPr lang="en-US" sz="2400" b="1" dirty="0">
                <a:solidFill>
                  <a:srgbClr val="000000"/>
                </a:solidFill>
              </a:rPr>
              <a:t>من 18 </a:t>
            </a:r>
            <a:r>
              <a:rPr lang="ar-LB" sz="2400" b="1" dirty="0">
                <a:solidFill>
                  <a:srgbClr val="000000"/>
                </a:solidFill>
              </a:rPr>
              <a:t>شباط/</a:t>
            </a:r>
            <a:r>
              <a:rPr lang="en-US" sz="2400" b="1" dirty="0" smtClean="0">
                <a:solidFill>
                  <a:srgbClr val="000000"/>
                </a:solidFill>
              </a:rPr>
              <a:t>فبراير</a:t>
            </a:r>
            <a:r>
              <a:rPr lang="ar-LB" sz="2400" b="1" dirty="0" smtClean="0">
                <a:solidFill>
                  <a:srgbClr val="000000"/>
                </a:solidFill>
              </a:rPr>
              <a:t> الى</a:t>
            </a:r>
            <a:r>
              <a:rPr lang="en-US" sz="2400" b="1" dirty="0" smtClean="0">
                <a:solidFill>
                  <a:srgbClr val="000000"/>
                </a:solidFill>
              </a:rPr>
              <a:t>- </a:t>
            </a:r>
            <a:r>
              <a:rPr lang="en-US" sz="2400" b="1" dirty="0">
                <a:solidFill>
                  <a:srgbClr val="000000"/>
                </a:solidFill>
              </a:rPr>
              <a:t>1 </a:t>
            </a:r>
            <a:r>
              <a:rPr lang="en-US" sz="2400" b="1" dirty="0" smtClean="0">
                <a:solidFill>
                  <a:srgbClr val="000000"/>
                </a:solidFill>
              </a:rPr>
              <a:t>آذار/مارس2013</a:t>
            </a:r>
            <a:r>
              <a:rPr lang="ar-LB" sz="2400" b="1" dirty="0" smtClean="0">
                <a:solidFill>
                  <a:srgbClr val="000000"/>
                </a:solidFill>
              </a:rPr>
              <a:t>.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وقد قدمت ممثلة الجزائر، بالتعاون مع ممثلي لبنان وسلطنة عمان، عرضا تقديميا في JCA-Cloud </a:t>
            </a:r>
            <a:r>
              <a:rPr lang="ar-LB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حيث </a:t>
            </a:r>
            <a:r>
              <a:rPr lang="en-US" sz="2400" b="1" dirty="0">
                <a:solidFill>
                  <a:srgbClr val="000000"/>
                </a:solidFill>
              </a:rPr>
              <a:t>استعرضت عمل الفريق في مجال الحوسبة السحابية وخاصة الإطار التنظيمي والمشروع التجريبي.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34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>
            <a:normAutofit/>
          </a:bodyPr>
          <a:lstStyle/>
          <a:p>
            <a:pPr algn="r"/>
            <a:r>
              <a:rPr lang="ar-LB" sz="4000" b="1" dirty="0" smtClean="0"/>
              <a:t>الاعمال المنجزة</a:t>
            </a:r>
            <a:endParaRPr lang="en-US" sz="4000" b="1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0" y="6492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F2670-705A-4113-A60E-B141296D23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2895600" y="6629400"/>
            <a:ext cx="3810000" cy="24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 smtClean="0">
                <a:solidFill>
                  <a:srgbClr val="FFFFFF">
                    <a:lumMod val="50000"/>
                  </a:srgbClr>
                </a:solidFill>
              </a:rPr>
              <a:t>TRA proprietary 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83" y="1143000"/>
            <a:ext cx="90033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تم ارسال تقرير مرحلي إلى اجتماع دول الشبكة العربية المنصرم في المغرب. وقد حصل علي استحسان المشاركين </a:t>
            </a:r>
            <a:endParaRPr lang="ar-LB" sz="2400" b="1" dirty="0" smtClean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ar-LB" sz="2400" b="1" dirty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اجتماع عن بعد في 13 حزيران/يونيو 2013  للقيام بمتابعة نقاط العمل </a:t>
            </a:r>
            <a:endParaRPr lang="ar-LB" sz="2400" b="1" dirty="0" smtClean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ar-LB" sz="2400" b="1" dirty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LB" sz="2400" b="1" dirty="0">
                <a:solidFill>
                  <a:srgbClr val="000000"/>
                </a:solidFill>
              </a:rPr>
              <a:t>اجتماع متابعة في سلطنة عمان في 24 ايلول/سبتمبر 2013 بالإضافة إلى زيارة مقر </a:t>
            </a:r>
            <a:r>
              <a:rPr lang="en-US" sz="2400" b="1" dirty="0">
                <a:solidFill>
                  <a:srgbClr val="000000"/>
                </a:solidFill>
              </a:rPr>
              <a:t>Omandatapark </a:t>
            </a:r>
            <a:r>
              <a:rPr lang="ar-LB" sz="2400" b="1" dirty="0" smtClean="0">
                <a:solidFill>
                  <a:srgbClr val="000000"/>
                </a:solidFill>
              </a:rPr>
              <a:t> وذلك </a:t>
            </a:r>
            <a:r>
              <a:rPr lang="ar-LB" sz="2400" b="1" dirty="0">
                <a:solidFill>
                  <a:srgbClr val="000000"/>
                </a:solidFill>
              </a:rPr>
              <a:t>للاطلاع على مركز البيانات </a:t>
            </a:r>
            <a:r>
              <a:rPr lang="ar-LB" sz="2400" b="1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Data center</a:t>
            </a:r>
            <a:r>
              <a:rPr lang="ar-LB" sz="2400" b="1" dirty="0" smtClean="0">
                <a:solidFill>
                  <a:srgbClr val="000000"/>
                </a:solidFill>
              </a:rPr>
              <a:t>) واجراءاته </a:t>
            </a:r>
            <a:r>
              <a:rPr lang="ar-LB" sz="2400" b="1" dirty="0">
                <a:solidFill>
                  <a:srgbClr val="000000"/>
                </a:solidFill>
              </a:rPr>
              <a:t>الامنية بالاضافة الى عقد اجتماع لتحديد الرزمة التي ستقدم للشركات الصغيرة والمتوسطة </a:t>
            </a:r>
            <a:r>
              <a:rPr lang="ar-LB" sz="2400" b="1" dirty="0" smtClean="0">
                <a:solidFill>
                  <a:srgbClr val="000000"/>
                </a:solidFill>
              </a:rPr>
              <a:t>المشاركة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ar-LB" sz="2400" b="1" dirty="0" smtClean="0">
                <a:solidFill>
                  <a:srgbClr val="000000"/>
                </a:solidFill>
              </a:rPr>
              <a:t> في المشروع التجريبي</a:t>
            </a:r>
            <a:endParaRPr lang="ar-LB" sz="2400" b="1" dirty="0">
              <a:solidFill>
                <a:srgbClr val="000000"/>
              </a:solidFill>
            </a:endParaRPr>
          </a:p>
          <a:p>
            <a:pPr marL="457200" indent="-4572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172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91440" indent="0"/>
            <a:r>
              <a:rPr lang="ar-LB" sz="8000" dirty="0" smtClean="0"/>
              <a:t>الاعمال قيد التنفيذ</a:t>
            </a:r>
            <a:endParaRPr lang="da-DK" sz="8000" dirty="0"/>
          </a:p>
        </p:txBody>
      </p:sp>
    </p:spTree>
    <p:extLst>
      <p:ext uri="{BB962C8B-B14F-4D97-AF65-F5344CB8AC3E}">
        <p14:creationId xmlns:p14="http://schemas.microsoft.com/office/powerpoint/2010/main" xmlns="" val="38730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7363394DA9F4F94CD0E8E1B66152F" ma:contentTypeVersion="0" ma:contentTypeDescription="Create a new document." ma:contentTypeScope="" ma:versionID="daf2c5fbbe5c0727fc9b7ff5cd226fb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AAE2D6-6F59-4453-B57C-3D4F46A771A7}"/>
</file>

<file path=customXml/itemProps2.xml><?xml version="1.0" encoding="utf-8"?>
<ds:datastoreItem xmlns:ds="http://schemas.openxmlformats.org/officeDocument/2006/customXml" ds:itemID="{999CA736-8B43-49EC-846E-D7BFB6A1219B}"/>
</file>

<file path=customXml/itemProps3.xml><?xml version="1.0" encoding="utf-8"?>
<ds:datastoreItem xmlns:ds="http://schemas.openxmlformats.org/officeDocument/2006/customXml" ds:itemID="{29A6B971-1DC3-46D0-8CCC-D9F126E8B964}"/>
</file>

<file path=docProps/app.xml><?xml version="1.0" encoding="utf-8"?>
<Properties xmlns="http://schemas.openxmlformats.org/officeDocument/2006/extended-properties" xmlns:vt="http://schemas.openxmlformats.org/officeDocument/2006/docPropsVTypes">
  <TotalTime>40673</TotalTime>
  <Words>836</Words>
  <Application>Microsoft Office PowerPoint</Application>
  <PresentationFormat>On-screen Show (4:3)</PresentationFormat>
  <Paragraphs>163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blank</vt:lpstr>
      <vt:lpstr>1_Office Theme</vt:lpstr>
      <vt:lpstr>1_blank</vt:lpstr>
      <vt:lpstr>2_blank</vt:lpstr>
      <vt:lpstr>3_blank</vt:lpstr>
      <vt:lpstr>4_blank</vt:lpstr>
      <vt:lpstr>5_blank</vt:lpstr>
      <vt:lpstr>6_blank</vt:lpstr>
      <vt:lpstr>3_Office Theme</vt:lpstr>
      <vt:lpstr>7_blank</vt:lpstr>
      <vt:lpstr>8_blank</vt:lpstr>
      <vt:lpstr>Slide 1</vt:lpstr>
      <vt:lpstr>Slide 2</vt:lpstr>
      <vt:lpstr>Slide 3</vt:lpstr>
      <vt:lpstr>مقدمة</vt:lpstr>
      <vt:lpstr>مقدمة</vt:lpstr>
      <vt:lpstr>Slide 6</vt:lpstr>
      <vt:lpstr>الاعمال المنجزة</vt:lpstr>
      <vt:lpstr>الاعمال المنجزة</vt:lpstr>
      <vt:lpstr>Slide 9</vt:lpstr>
      <vt:lpstr>الاعمال قيد التنفيذ</vt:lpstr>
      <vt:lpstr>الاعمال قيد التنفيذ</vt:lpstr>
      <vt:lpstr>Slide 12</vt:lpstr>
      <vt:lpstr>الخطط المستقبلية – نظام السحابة/المختبر</vt:lpstr>
      <vt:lpstr>الخطط المستقبلية – نظام السحابة/المختبر</vt:lpstr>
      <vt:lpstr> الخطط المستقبلية – المشروع التجريبي</vt:lpstr>
      <vt:lpstr> الخطط المستقبلية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habib.samaha@tra.gov.lb</dc:creator>
  <cp:lastModifiedBy>Administrator</cp:lastModifiedBy>
  <cp:revision>1679</cp:revision>
  <cp:lastPrinted>2011-09-19T12:29:41Z</cp:lastPrinted>
  <dcterms:created xsi:type="dcterms:W3CDTF">2011-01-23T13:23:58Z</dcterms:created>
  <dcterms:modified xsi:type="dcterms:W3CDTF">2014-04-26T09:56:27Z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0x01010038E7363394DA9F4F94CD0E8E1B66152F</vt:lpwstr>
  </property>
</Properties>
</file>