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5"/>
  </p:notesMasterIdLst>
  <p:sldIdLst>
    <p:sldId id="256" r:id="rId2"/>
    <p:sldId id="257" r:id="rId3"/>
    <p:sldId id="272" r:id="rId4"/>
    <p:sldId id="289" r:id="rId5"/>
    <p:sldId id="290" r:id="rId6"/>
    <p:sldId id="291" r:id="rId7"/>
    <p:sldId id="292" r:id="rId8"/>
    <p:sldId id="295" r:id="rId9"/>
    <p:sldId id="296" r:id="rId10"/>
    <p:sldId id="297" r:id="rId11"/>
    <p:sldId id="298" r:id="rId12"/>
    <p:sldId id="299" r:id="rId13"/>
    <p:sldId id="280" r:id="rId14"/>
  </p:sldIdLst>
  <p:sldSz cx="9144000" cy="6858000" type="screen4x3"/>
  <p:notesSz cx="6858000" cy="9144000"/>
  <p:embeddedFontLst>
    <p:embeddedFont>
      <p:font typeface="Roboto Slab"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Source Sans Pro"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68981A-F0B3-4C53-BA84-1FAE1B61B3E5}">
  <a:tblStyle styleId="{8268981A-F0B3-4C53-BA84-1FAE1B61B3E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05" autoAdjust="0"/>
  </p:normalViewPr>
  <p:slideViewPr>
    <p:cSldViewPr snapToGrid="0">
      <p:cViewPr>
        <p:scale>
          <a:sx n="50" d="100"/>
          <a:sy n="50" d="100"/>
        </p:scale>
        <p:origin x="238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0945360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760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algn="r" rtl="1"/>
            <a:endParaRPr lang="ar-AE" sz="1100" dirty="0" smtClean="0">
              <a:latin typeface="Calibri" panose="020F0502020204030204" pitchFamily="34" charset="0"/>
              <a:ea typeface="Times New Roman" panose="02020603050405020304" pitchFamily="18" charset="0"/>
              <a:cs typeface="+mn-cs"/>
            </a:endParaRPr>
          </a:p>
          <a:p>
            <a:pPr lvl="0">
              <a:spcBef>
                <a:spcPts val="0"/>
              </a:spcBef>
              <a:buNone/>
            </a:pPr>
            <a:endParaRPr dirty="0"/>
          </a:p>
        </p:txBody>
      </p:sp>
    </p:spTree>
    <p:extLst>
      <p:ext uri="{BB962C8B-B14F-4D97-AF65-F5344CB8AC3E}">
        <p14:creationId xmlns:p14="http://schemas.microsoft.com/office/powerpoint/2010/main" val="282083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algn="r" rtl="1"/>
            <a:endParaRPr lang="ar-AE" sz="1100" dirty="0" smtClean="0">
              <a:latin typeface="Calibri" panose="020F0502020204030204" pitchFamily="34" charset="0"/>
              <a:ea typeface="Times New Roman" panose="02020603050405020304" pitchFamily="18" charset="0"/>
              <a:cs typeface="+mn-cs"/>
            </a:endParaRPr>
          </a:p>
          <a:p>
            <a:pPr lvl="0">
              <a:spcBef>
                <a:spcPts val="0"/>
              </a:spcBef>
              <a:buNone/>
            </a:pPr>
            <a:endParaRPr dirty="0"/>
          </a:p>
        </p:txBody>
      </p:sp>
    </p:spTree>
    <p:extLst>
      <p:ext uri="{BB962C8B-B14F-4D97-AF65-F5344CB8AC3E}">
        <p14:creationId xmlns:p14="http://schemas.microsoft.com/office/powerpoint/2010/main" val="134918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algn="r" rtl="1"/>
            <a:endParaRPr lang="ar-AE" sz="1100" dirty="0" smtClean="0">
              <a:latin typeface="Calibri" panose="020F0502020204030204" pitchFamily="34" charset="0"/>
              <a:ea typeface="Times New Roman" panose="02020603050405020304" pitchFamily="18" charset="0"/>
              <a:cs typeface="+mn-cs"/>
            </a:endParaRPr>
          </a:p>
          <a:p>
            <a:pPr lvl="0">
              <a:spcBef>
                <a:spcPts val="0"/>
              </a:spcBef>
              <a:buNone/>
            </a:pPr>
            <a:endParaRPr dirty="0"/>
          </a:p>
        </p:txBody>
      </p:sp>
    </p:spTree>
    <p:extLst>
      <p:ext uri="{BB962C8B-B14F-4D97-AF65-F5344CB8AC3E}">
        <p14:creationId xmlns:p14="http://schemas.microsoft.com/office/powerpoint/2010/main" val="231339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4295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2951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95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98241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0969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177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422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algn="r" rtl="1"/>
            <a:endParaRPr lang="ar-AE" sz="1100" dirty="0" smtClean="0">
              <a:latin typeface="Calibri" panose="020F0502020204030204" pitchFamily="34" charset="0"/>
              <a:ea typeface="Times New Roman" panose="02020603050405020304" pitchFamily="18" charset="0"/>
              <a:cs typeface="+mn-cs"/>
            </a:endParaRPr>
          </a:p>
          <a:p>
            <a:pPr lvl="0">
              <a:spcBef>
                <a:spcPts val="0"/>
              </a:spcBef>
              <a:buNone/>
            </a:pPr>
            <a:endParaRPr dirty="0"/>
          </a:p>
        </p:txBody>
      </p:sp>
    </p:spTree>
    <p:extLst>
      <p:ext uri="{BB962C8B-B14F-4D97-AF65-F5344CB8AC3E}">
        <p14:creationId xmlns:p14="http://schemas.microsoft.com/office/powerpoint/2010/main" val="182646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228600" algn="r" rtl="1"/>
            <a:endParaRPr lang="ar-AE" sz="1100" dirty="0" smtClean="0">
              <a:latin typeface="Calibri" panose="020F0502020204030204" pitchFamily="34" charset="0"/>
              <a:ea typeface="Times New Roman" panose="02020603050405020304" pitchFamily="18" charset="0"/>
              <a:cs typeface="+mn-cs"/>
            </a:endParaRPr>
          </a:p>
          <a:p>
            <a:pPr lvl="0">
              <a:spcBef>
                <a:spcPts val="0"/>
              </a:spcBef>
              <a:buNone/>
            </a:pPr>
            <a:endParaRPr dirty="0"/>
          </a:p>
        </p:txBody>
      </p:sp>
    </p:spTree>
    <p:extLst>
      <p:ext uri="{BB962C8B-B14F-4D97-AF65-F5344CB8AC3E}">
        <p14:creationId xmlns:p14="http://schemas.microsoft.com/office/powerpoint/2010/main" val="1899585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700184" y="1360350"/>
            <a:ext cx="5807399" cy="1546500"/>
          </a:xfrm>
          <a:prstGeom prst="rect">
            <a:avLst/>
          </a:prstGeom>
        </p:spPr>
        <p:txBody>
          <a:bodyPr lIns="91425" tIns="91425" rIns="91425" bIns="91425" anchor="t" anchorCtr="0"/>
          <a:lstStyle>
            <a:lvl1pPr lvl="0">
              <a:spcBef>
                <a:spcPts val="0"/>
              </a:spcBef>
              <a:buClr>
                <a:srgbClr val="0091EA"/>
              </a:buClr>
              <a:buSzPct val="100000"/>
              <a:defRPr sz="6000" b="1">
                <a:solidFill>
                  <a:srgbClr val="0091EA"/>
                </a:solidFill>
              </a:defRPr>
            </a:lvl1pPr>
            <a:lvl2pPr lvl="1">
              <a:spcBef>
                <a:spcPts val="0"/>
              </a:spcBef>
              <a:buClr>
                <a:srgbClr val="0091EA"/>
              </a:buClr>
              <a:buSzPct val="100000"/>
              <a:defRPr sz="6000" b="1">
                <a:solidFill>
                  <a:srgbClr val="0091EA"/>
                </a:solidFill>
              </a:defRPr>
            </a:lvl2pPr>
            <a:lvl3pPr lvl="2">
              <a:spcBef>
                <a:spcPts val="0"/>
              </a:spcBef>
              <a:buClr>
                <a:srgbClr val="0091EA"/>
              </a:buClr>
              <a:buSzPct val="100000"/>
              <a:defRPr sz="6000" b="1">
                <a:solidFill>
                  <a:srgbClr val="0091EA"/>
                </a:solidFill>
              </a:defRPr>
            </a:lvl3pPr>
            <a:lvl4pPr lvl="3">
              <a:spcBef>
                <a:spcPts val="0"/>
              </a:spcBef>
              <a:buClr>
                <a:srgbClr val="0091EA"/>
              </a:buClr>
              <a:buSzPct val="100000"/>
              <a:defRPr sz="6000" b="1">
                <a:solidFill>
                  <a:srgbClr val="0091EA"/>
                </a:solidFill>
              </a:defRPr>
            </a:lvl4pPr>
            <a:lvl5pPr lvl="4">
              <a:spcBef>
                <a:spcPts val="0"/>
              </a:spcBef>
              <a:buClr>
                <a:srgbClr val="0091EA"/>
              </a:buClr>
              <a:buSzPct val="100000"/>
              <a:defRPr sz="6000" b="1">
                <a:solidFill>
                  <a:srgbClr val="0091EA"/>
                </a:solidFill>
              </a:defRPr>
            </a:lvl5pPr>
            <a:lvl6pPr lvl="5">
              <a:spcBef>
                <a:spcPts val="0"/>
              </a:spcBef>
              <a:buClr>
                <a:srgbClr val="0091EA"/>
              </a:buClr>
              <a:buSzPct val="100000"/>
              <a:defRPr sz="6000" b="1">
                <a:solidFill>
                  <a:srgbClr val="0091EA"/>
                </a:solidFill>
              </a:defRPr>
            </a:lvl6pPr>
            <a:lvl7pPr lvl="6">
              <a:spcBef>
                <a:spcPts val="0"/>
              </a:spcBef>
              <a:buClr>
                <a:srgbClr val="0091EA"/>
              </a:buClr>
              <a:buSzPct val="100000"/>
              <a:defRPr sz="6000" b="1">
                <a:solidFill>
                  <a:srgbClr val="0091EA"/>
                </a:solidFill>
              </a:defRPr>
            </a:lvl7pPr>
            <a:lvl8pPr lvl="7">
              <a:spcBef>
                <a:spcPts val="0"/>
              </a:spcBef>
              <a:buClr>
                <a:srgbClr val="0091EA"/>
              </a:buClr>
              <a:buSzPct val="100000"/>
              <a:defRPr sz="6000" b="1">
                <a:solidFill>
                  <a:srgbClr val="0091EA"/>
                </a:solidFill>
              </a:defRPr>
            </a:lvl8pPr>
            <a:lvl9pPr lvl="8">
              <a:spcBef>
                <a:spcPts val="0"/>
              </a:spcBef>
              <a:buClr>
                <a:srgbClr val="0091EA"/>
              </a:buClr>
              <a:buSzPct val="100000"/>
              <a:defRPr sz="6000" b="1">
                <a:solidFill>
                  <a:srgbClr val="0091EA"/>
                </a:solidFill>
              </a:defRPr>
            </a:lvl9pPr>
          </a:lstStyle>
          <a:p>
            <a:endParaRPr/>
          </a:p>
        </p:txBody>
      </p:sp>
      <p:sp>
        <p:nvSpPr>
          <p:cNvPr id="10" name="Shape 10"/>
          <p:cNvSpPr/>
          <p:nvPr/>
        </p:nvSpPr>
        <p:spPr>
          <a:xfrm>
            <a:off x="6897625" y="6199950"/>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7454375" y="5638800"/>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8827727" y="4597553"/>
            <a:ext cx="758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8677050" y="6577875"/>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972225" y="633400"/>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579634" y="3373478"/>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11843" y="791518"/>
            <a:ext cx="126900" cy="126900"/>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626321" y="1339871"/>
            <a:ext cx="253800" cy="2538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8104500" y="4963100"/>
            <a:ext cx="190200" cy="1905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8803950" y="5654656"/>
            <a:ext cx="190200" cy="1905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196310" y="1990890"/>
            <a:ext cx="758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1738050" y="271321"/>
            <a:ext cx="253800" cy="2538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771658" y="2504485"/>
            <a:ext cx="758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4271583" y="474825"/>
            <a:ext cx="75899" cy="75899"/>
          </a:xfrm>
          <a:prstGeom prst="ellipse">
            <a:avLst/>
          </a:prstGeom>
          <a:solidFill>
            <a:srgbClr val="0091EA"/>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7729213" y="6127437"/>
            <a:ext cx="253800" cy="254100"/>
          </a:xfrm>
          <a:prstGeom prst="ellipse">
            <a:avLst/>
          </a:prstGeom>
          <a:noFill/>
          <a:ln w="19050" cap="flat" cmpd="sng">
            <a:solidFill>
              <a:srgbClr val="0091EA"/>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86150" y="410826"/>
            <a:ext cx="7571700" cy="9368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txBox="1">
            <a:spLocks noGrp="1"/>
          </p:cNvSpPr>
          <p:nvPr>
            <p:ph type="body" idx="1"/>
          </p:nvPr>
        </p:nvSpPr>
        <p:spPr>
          <a:xfrm>
            <a:off x="786137" y="1600200"/>
            <a:ext cx="36753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4" name="Shape 44"/>
          <p:cNvSpPr txBox="1">
            <a:spLocks noGrp="1"/>
          </p:cNvSpPr>
          <p:nvPr>
            <p:ph type="body" idx="2"/>
          </p:nvPr>
        </p:nvSpPr>
        <p:spPr>
          <a:xfrm>
            <a:off x="4682658" y="1600200"/>
            <a:ext cx="3675300" cy="49677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blipFill>
          <a:blip r:embed="rId2">
            <a:alphaModFix/>
          </a:blip>
          <a:stretch>
            <a:fillRect/>
          </a:stretch>
        </a:blipFill>
        <a:effectLst/>
      </p:bgPr>
    </p:bg>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86150" y="410826"/>
            <a:ext cx="7571700" cy="936899"/>
          </a:xfrm>
          <a:prstGeom prst="rect">
            <a:avLst/>
          </a:prstGeom>
          <a:noFill/>
          <a:ln>
            <a:noFill/>
          </a:ln>
        </p:spPr>
        <p:txBody>
          <a:bodyPr lIns="91425" tIns="91425" rIns="91425" bIns="91425" anchor="b" anchorCtr="0"/>
          <a:lstStyle>
            <a:lvl1pPr lvl="0">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1pPr>
            <a:lvl2pPr lvl="1">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2pPr>
            <a:lvl3pPr lvl="2">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3pPr>
            <a:lvl4pPr lvl="3">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4pPr>
            <a:lvl5pPr lvl="4">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5pPr>
            <a:lvl6pPr lvl="5">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6pPr>
            <a:lvl7pPr lvl="6">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7pPr>
            <a:lvl8pPr lvl="7">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8pPr>
            <a:lvl9pPr lvl="8">
              <a:spcBef>
                <a:spcPts val="0"/>
              </a:spcBef>
              <a:buClr>
                <a:srgbClr val="0091EA"/>
              </a:buClr>
              <a:buSzPct val="100000"/>
              <a:buFont typeface="Roboto Slab"/>
              <a:buNone/>
              <a:defRPr sz="2000">
                <a:solidFill>
                  <a:srgbClr val="0091EA"/>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786150" y="1682266"/>
            <a:ext cx="7571700" cy="4764899"/>
          </a:xfrm>
          <a:prstGeom prst="rect">
            <a:avLst/>
          </a:prstGeom>
          <a:noFill/>
          <a:ln>
            <a:noFill/>
          </a:ln>
        </p:spPr>
        <p:txBody>
          <a:bodyPr lIns="91425" tIns="91425" rIns="91425" bIns="91425" anchor="t" anchorCtr="0"/>
          <a:lstStyle>
            <a:lvl1pPr lvl="0">
              <a:spcBef>
                <a:spcPts val="600"/>
              </a:spcBef>
              <a:buClr>
                <a:srgbClr val="CFD8DC"/>
              </a:buClr>
              <a:buSzPct val="100000"/>
              <a:buFont typeface="Source Sans Pro"/>
              <a:buChar char="◎"/>
              <a:defRPr sz="3000">
                <a:solidFill>
                  <a:srgbClr val="263238"/>
                </a:solidFill>
                <a:latin typeface="Source Sans Pro"/>
                <a:ea typeface="Source Sans Pro"/>
                <a:cs typeface="Source Sans Pro"/>
                <a:sym typeface="Source Sans Pro"/>
              </a:defRPr>
            </a:lvl1pPr>
            <a:lvl2pPr lvl="1">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2pPr>
            <a:lvl3pPr lvl="2">
              <a:spcBef>
                <a:spcPts val="480"/>
              </a:spcBef>
              <a:buClr>
                <a:srgbClr val="CFD8DC"/>
              </a:buClr>
              <a:buSzPct val="100000"/>
              <a:buFont typeface="Source Sans Pro"/>
              <a:buChar char="◉"/>
              <a:defRPr sz="2400">
                <a:solidFill>
                  <a:srgbClr val="263238"/>
                </a:solidFill>
                <a:latin typeface="Source Sans Pro"/>
                <a:ea typeface="Source Sans Pro"/>
                <a:cs typeface="Source Sans Pro"/>
                <a:sym typeface="Source Sans Pro"/>
              </a:defRPr>
            </a:lvl3pPr>
            <a:lvl4pPr lvl="3">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4pPr>
            <a:lvl5pPr lvl="4">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5pPr>
            <a:lvl6pPr lvl="5">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6pPr>
            <a:lvl7pPr lvl="6">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7pPr>
            <a:lvl8pPr lvl="7">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8pPr>
            <a:lvl9pPr lvl="8">
              <a:spcBef>
                <a:spcPts val="360"/>
              </a:spcBef>
              <a:buClr>
                <a:srgbClr val="CFD8DC"/>
              </a:buClr>
              <a:buSzPct val="100000"/>
              <a:buFont typeface="Source Sans Pro"/>
              <a:defRPr sz="1800">
                <a:solidFill>
                  <a:srgbClr val="263238"/>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google.ae/imgres?imgurl=http://www.tofocus.info/images/flags/china-flag.gif&amp;imgrefurl=http://www.tofocus.info/flag-of-China.php&amp;h=400&amp;w=600&amp;sz=5&amp;tbnid=laAnyrJBeaR4jM:&amp;tbnh=90&amp;tbnw=135&amp;prev=/images?q=china+flag&amp;hl=en&amp;usg=__j4ADpge2DpnLGLQKm9e6E4Mj508=&amp;sa=X&amp;ei=I44pTPaODY_80wSU1pzxAg&amp;ved=0CBsQ9QEwAA" TargetMode="External"/><Relationship Id="rId11" Type="http://schemas.openxmlformats.org/officeDocument/2006/relationships/image" Target="../media/image9.jp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hyperlink" Target="http://www.google.ae/imgres?imgurl=http://www.clim-atic.org/images/logos/uk-flag.png&amp;imgrefurl=http://www.clim-atic.org/homepage%20Greenlandic.html&amp;h=269&amp;w=448&amp;sz=19&amp;tbnid=XEoxHPeHwsdZFM:&amp;tbnh=76&amp;tbnw=127&amp;prev=/images?q=uk+flag&amp;hl=en&amp;usg=__Q8MuHUmsapLXL3l5GVgQGy-QtnI=&amp;sa=X&amp;ei=oZQpTKunHILw0wTBy9nlAg&amp;ved=0CBoQ9QEwA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11.gi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jpg"/><Relationship Id="rId11" Type="http://schemas.openxmlformats.org/officeDocument/2006/relationships/image" Target="../media/image15.gif"/><Relationship Id="rId5" Type="http://schemas.openxmlformats.org/officeDocument/2006/relationships/image" Target="../media/image4.png"/><Relationship Id="rId10" Type="http://schemas.openxmlformats.org/officeDocument/2006/relationships/image" Target="../media/image14.jpg"/><Relationship Id="rId4" Type="http://schemas.openxmlformats.org/officeDocument/2006/relationships/image" Target="../media/image3.png"/><Relationship Id="rId9"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924891" y="2477582"/>
            <a:ext cx="7427190" cy="3338002"/>
          </a:xfrm>
          <a:prstGeom prst="rect">
            <a:avLst/>
          </a:prstGeom>
        </p:spPr>
        <p:txBody>
          <a:bodyPr lIns="91425" tIns="91425" rIns="91425" bIns="91425" anchor="t" anchorCtr="0">
            <a:noAutofit/>
          </a:bodyPr>
          <a:lstStyle/>
          <a:p>
            <a:pPr algn="ctr" rtl="1"/>
            <a:r>
              <a:rPr lang="ar-AE" sz="4400" dirty="0" smtClean="0"/>
              <a:t>مستجدات الاتحاد الدولي للاتصالات</a:t>
            </a:r>
            <a:br>
              <a:rPr lang="ar-AE" sz="4400" dirty="0" smtClean="0"/>
            </a:br>
            <a:r>
              <a:rPr lang="ar-AE" sz="4400" dirty="0" smtClean="0"/>
              <a:t> </a:t>
            </a:r>
            <a:r>
              <a:rPr lang="ar-DZ" sz="2400" dirty="0"/>
              <a:t>ا</a:t>
            </a:r>
            <a:r>
              <a:rPr lang="ar-OM" sz="2400" dirty="0"/>
              <a:t>لاجتماع السنوي </a:t>
            </a:r>
            <a:r>
              <a:rPr lang="ar-DZ" sz="2400" dirty="0"/>
              <a:t>الخامس</a:t>
            </a:r>
            <a:r>
              <a:rPr lang="ar-OM" sz="2400" dirty="0"/>
              <a:t> عشر للشبكة العربية </a:t>
            </a:r>
            <a:r>
              <a:rPr lang="en-US" sz="2400" dirty="0"/>
              <a:t/>
            </a:r>
            <a:br>
              <a:rPr lang="en-US" sz="2400" dirty="0"/>
            </a:br>
            <a:r>
              <a:rPr lang="ar-OM" sz="2400" dirty="0"/>
              <a:t>لهيئات تنظيم الاتصالات وتقنية المعلومات</a:t>
            </a:r>
            <a:r>
              <a:rPr lang="en-US" sz="2400" dirty="0"/>
              <a:t/>
            </a:r>
            <a:br>
              <a:rPr lang="en-US" sz="2400" dirty="0"/>
            </a:br>
            <a:r>
              <a:rPr lang="ar-AE" sz="2400" dirty="0" smtClean="0"/>
              <a:t/>
            </a:r>
            <a:br>
              <a:rPr lang="ar-AE" sz="2400" dirty="0" smtClean="0"/>
            </a:br>
            <a:r>
              <a:rPr lang="ar-OM" sz="2000" dirty="0" smtClean="0"/>
              <a:t>أ</a:t>
            </a:r>
            <a:r>
              <a:rPr lang="ar-AE" sz="2000" dirty="0" smtClean="0"/>
              <a:t>ب</a:t>
            </a:r>
            <a:r>
              <a:rPr lang="ar-OM" sz="2000" dirty="0" smtClean="0"/>
              <a:t>و </a:t>
            </a:r>
            <a:r>
              <a:rPr lang="ar-OM" sz="2000" dirty="0"/>
              <a:t>ظبي، الإمارات العربية </a:t>
            </a:r>
            <a:r>
              <a:rPr lang="ar-OM" sz="2000" dirty="0" smtClean="0"/>
              <a:t>المتحدة</a:t>
            </a:r>
            <a:r>
              <a:rPr lang="ar-AE" sz="2400" dirty="0" smtClean="0"/>
              <a:t/>
            </a:r>
            <a:br>
              <a:rPr lang="ar-AE" sz="2400" dirty="0" smtClean="0"/>
            </a:br>
            <a:r>
              <a:rPr lang="ar-AE" sz="2000" dirty="0" smtClean="0"/>
              <a:t>19 – 20 سبتمبر 2017</a:t>
            </a:r>
            <a:endParaRPr lang="en" sz="2000" dirty="0"/>
          </a:p>
        </p:txBody>
      </p:sp>
      <p:pic>
        <p:nvPicPr>
          <p:cNvPr id="4" name="Picture 3"/>
          <p:cNvPicPr>
            <a:picLocks noChangeAspect="1"/>
          </p:cNvPicPr>
          <p:nvPr/>
        </p:nvPicPr>
        <p:blipFill>
          <a:blip r:embed="rId3"/>
          <a:stretch>
            <a:fillRect/>
          </a:stretch>
        </p:blipFill>
        <p:spPr>
          <a:xfrm>
            <a:off x="7734729" y="0"/>
            <a:ext cx="1234704" cy="127728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7" y="215579"/>
            <a:ext cx="2019313" cy="10617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7" name="TextBox 6"/>
          <p:cNvSpPr txBox="1"/>
          <p:nvPr/>
        </p:nvSpPr>
        <p:spPr>
          <a:xfrm>
            <a:off x="2319112" y="796394"/>
            <a:ext cx="6542253" cy="583750"/>
          </a:xfrm>
          <a:prstGeom prst="rect">
            <a:avLst/>
          </a:prstGeom>
          <a:noFill/>
        </p:spPr>
        <p:txBody>
          <a:bodyPr wrap="square" rtlCol="0">
            <a:spAutoFit/>
          </a:bodyPr>
          <a:lstStyle/>
          <a:p>
            <a:pPr algn="r" rtl="1">
              <a:lnSpc>
                <a:spcPct val="150000"/>
              </a:lnSpc>
            </a:pPr>
            <a:r>
              <a:rPr lang="ar-AE" sz="2400" b="1" dirty="0" smtClean="0">
                <a:solidFill>
                  <a:srgbClr val="0091EA"/>
                </a:solidFill>
                <a:latin typeface="Roboto Slab"/>
                <a:ea typeface="Roboto Slab"/>
                <a:cs typeface="Roboto Slab"/>
                <a:sym typeface="Roboto Slab"/>
              </a:rPr>
              <a:t>فرق العمل التابعة للمجلس</a:t>
            </a:r>
            <a:endParaRPr lang="ar-AE" sz="2400" b="1" dirty="0">
              <a:solidFill>
                <a:srgbClr val="0091EA"/>
              </a:solidFill>
              <a:latin typeface="Roboto Slab"/>
              <a:ea typeface="Roboto Slab"/>
              <a:cs typeface="Roboto Slab"/>
              <a:sym typeface="Roboto Slab"/>
            </a:endParaRPr>
          </a:p>
        </p:txBody>
      </p:sp>
      <p:sp>
        <p:nvSpPr>
          <p:cNvPr id="8" name="TextBox 7"/>
          <p:cNvSpPr txBox="1"/>
          <p:nvPr/>
        </p:nvSpPr>
        <p:spPr>
          <a:xfrm>
            <a:off x="1685336" y="1550055"/>
            <a:ext cx="7296633" cy="2308324"/>
          </a:xfrm>
          <a:prstGeom prst="rect">
            <a:avLst/>
          </a:prstGeom>
          <a:noFill/>
        </p:spPr>
        <p:txBody>
          <a:bodyPr wrap="square" rtlCol="0">
            <a:spAutoFit/>
          </a:bodyPr>
          <a:lstStyle/>
          <a:p>
            <a:pPr marL="457200" indent="-457200" algn="just" rtl="1">
              <a:buAutoNum type="arabicPeriod"/>
            </a:pPr>
            <a:r>
              <a:rPr lang="ar-AE" sz="1800" dirty="0" smtClean="0">
                <a:solidFill>
                  <a:schemeClr val="tx1"/>
                </a:solidFill>
              </a:rPr>
              <a:t>فريق عمل المجلس المعني بالموارد المالية والبشرية (برئاسة ألمانيا)</a:t>
            </a:r>
          </a:p>
          <a:p>
            <a:pPr marL="457200" indent="-457200" algn="just" rtl="1">
              <a:buAutoNum type="arabicPeriod"/>
            </a:pPr>
            <a:r>
              <a:rPr lang="ar-AE" sz="1800" dirty="0" smtClean="0">
                <a:solidFill>
                  <a:schemeClr val="tx1"/>
                </a:solidFill>
              </a:rPr>
              <a:t>فريق عمل المجلس المعني بالسياسات العامة الدولية المتعلقة بالإنترنت (برئاسة المملكة العربية السعودية) </a:t>
            </a:r>
          </a:p>
          <a:p>
            <a:pPr marL="457200" indent="-457200" algn="just" rtl="1">
              <a:buFontTx/>
              <a:buAutoNum type="arabicPeriod"/>
            </a:pPr>
            <a:r>
              <a:rPr lang="ar-AE" sz="1800" dirty="0" smtClean="0">
                <a:solidFill>
                  <a:schemeClr val="tx1"/>
                </a:solidFill>
              </a:rPr>
              <a:t>فريق عمل المجلس المعني بالقمة العالمية لمجتمع المعلومات (برئاسة روسيا)</a:t>
            </a:r>
          </a:p>
          <a:p>
            <a:pPr marL="457200" indent="-457200" algn="just" rtl="1">
              <a:buFontTx/>
              <a:buAutoNum type="arabicPeriod"/>
            </a:pPr>
            <a:r>
              <a:rPr lang="ar-AE" sz="1800" dirty="0" smtClean="0">
                <a:solidFill>
                  <a:schemeClr val="tx1"/>
                </a:solidFill>
              </a:rPr>
              <a:t>فريق المجلس المعني بحماية الأطفال على الخط (برئاسة دولة الإمارات العربية المتحدة)</a:t>
            </a:r>
          </a:p>
          <a:p>
            <a:pPr marL="457200" indent="-457200" algn="just" rtl="1">
              <a:buAutoNum type="arabicPeriod"/>
            </a:pPr>
            <a:r>
              <a:rPr lang="ar-AE" sz="1800" dirty="0" smtClean="0">
                <a:solidFill>
                  <a:schemeClr val="tx1"/>
                </a:solidFill>
              </a:rPr>
              <a:t>فريق عمل المجلس المعني باستخدام لغات الاتحاد الرسمية الست (برئاسة تونس) </a:t>
            </a:r>
          </a:p>
          <a:p>
            <a:pPr marL="457200" indent="-457200" algn="just" rtl="1">
              <a:buAutoNum type="arabicPeriod"/>
            </a:pPr>
            <a:r>
              <a:rPr lang="ar-AE" sz="1800" dirty="0" smtClean="0">
                <a:solidFill>
                  <a:schemeClr val="tx1"/>
                </a:solidFill>
              </a:rPr>
              <a:t>فريق الخبراء المعني بلوائح الاتصالات الدولية (برئاسة المكسيك) </a:t>
            </a:r>
          </a:p>
          <a:p>
            <a:pPr marL="457200" indent="-457200" algn="just" rtl="1">
              <a:buAutoNum type="arabicPeriod"/>
            </a:pPr>
            <a:r>
              <a:rPr lang="ar-AE" sz="1800" dirty="0" smtClean="0">
                <a:solidFill>
                  <a:schemeClr val="tx1"/>
                </a:solidFill>
              </a:rPr>
              <a:t>فريق عمل المجلس المعني بالخطتين الاستراتيجية والمالية (برئاسة البرازيل) </a:t>
            </a:r>
          </a:p>
        </p:txBody>
      </p:sp>
    </p:spTree>
    <p:extLst>
      <p:ext uri="{BB962C8B-B14F-4D97-AF65-F5344CB8AC3E}">
        <p14:creationId xmlns:p14="http://schemas.microsoft.com/office/powerpoint/2010/main" val="3486053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073873" y="5943598"/>
            <a:ext cx="787492" cy="81464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7" name="TextBox 6"/>
          <p:cNvSpPr txBox="1"/>
          <p:nvPr/>
        </p:nvSpPr>
        <p:spPr>
          <a:xfrm>
            <a:off x="481347" y="877077"/>
            <a:ext cx="6542253" cy="583750"/>
          </a:xfrm>
          <a:prstGeom prst="rect">
            <a:avLst/>
          </a:prstGeom>
          <a:noFill/>
        </p:spPr>
        <p:txBody>
          <a:bodyPr wrap="square" rtlCol="0">
            <a:spAutoFit/>
          </a:bodyPr>
          <a:lstStyle/>
          <a:p>
            <a:pPr algn="r" rtl="1">
              <a:lnSpc>
                <a:spcPct val="150000"/>
              </a:lnSpc>
            </a:pPr>
            <a:r>
              <a:rPr lang="ar-AE" sz="2400" b="1" dirty="0" smtClean="0">
                <a:solidFill>
                  <a:srgbClr val="0091EA"/>
                </a:solidFill>
                <a:latin typeface="Roboto Slab"/>
                <a:ea typeface="Roboto Slab"/>
                <a:cs typeface="Roboto Slab"/>
                <a:sym typeface="Roboto Slab"/>
              </a:rPr>
              <a:t>فرق العمل العربية التحضيرية لمؤتمرات الاتحاد </a:t>
            </a:r>
            <a:endParaRPr lang="ar-AE" sz="2400" b="1" dirty="0">
              <a:solidFill>
                <a:srgbClr val="0091EA"/>
              </a:solidFill>
              <a:latin typeface="Roboto Slab"/>
              <a:ea typeface="Roboto Slab"/>
              <a:cs typeface="Roboto Slab"/>
              <a:sym typeface="Roboto Slab"/>
            </a:endParaRPr>
          </a:p>
        </p:txBody>
      </p:sp>
      <p:sp>
        <p:nvSpPr>
          <p:cNvPr id="8" name="TextBox 7"/>
          <p:cNvSpPr txBox="1"/>
          <p:nvPr/>
        </p:nvSpPr>
        <p:spPr>
          <a:xfrm>
            <a:off x="125506" y="1998291"/>
            <a:ext cx="7948367" cy="2031325"/>
          </a:xfrm>
          <a:prstGeom prst="rect">
            <a:avLst/>
          </a:prstGeom>
          <a:noFill/>
        </p:spPr>
        <p:txBody>
          <a:bodyPr wrap="square" rtlCol="0">
            <a:spAutoFit/>
          </a:bodyPr>
          <a:lstStyle/>
          <a:p>
            <a:pPr marL="457200" indent="-457200" algn="just" rtl="1">
              <a:buAutoNum type="arabicPeriod"/>
            </a:pPr>
            <a:r>
              <a:rPr lang="ar-AE" sz="1800" dirty="0" smtClean="0">
                <a:solidFill>
                  <a:schemeClr val="tx1"/>
                </a:solidFill>
              </a:rPr>
              <a:t>الفريق العربي للطيف الترددي (برئاسة دولة الإمارات العربية المتحدة) </a:t>
            </a:r>
          </a:p>
          <a:p>
            <a:pPr marL="457200" indent="-457200" algn="just" rtl="1">
              <a:buAutoNum type="arabicPeriod"/>
            </a:pPr>
            <a:r>
              <a:rPr lang="ar-AE" sz="1800" dirty="0" smtClean="0">
                <a:solidFill>
                  <a:schemeClr val="tx1"/>
                </a:solidFill>
              </a:rPr>
              <a:t>الفريق العربي للتقييس (برئاسة جمهورية مصر العربية) </a:t>
            </a:r>
          </a:p>
          <a:p>
            <a:pPr marL="457200" indent="-457200" algn="just" rtl="1">
              <a:buAutoNum type="arabicPeriod"/>
            </a:pPr>
            <a:r>
              <a:rPr lang="ar-AE" sz="1800" dirty="0" smtClean="0">
                <a:solidFill>
                  <a:schemeClr val="tx1"/>
                </a:solidFill>
              </a:rPr>
              <a:t>الفريق العربي المكلف بالتحضير لمؤتمر المندوبين المفوضين (برئاسة دولة الإمارات العربية المتحدة)</a:t>
            </a:r>
          </a:p>
          <a:p>
            <a:pPr marL="457200" indent="-457200" algn="just" rtl="1">
              <a:buFontTx/>
              <a:buAutoNum type="arabicPeriod"/>
            </a:pPr>
            <a:r>
              <a:rPr lang="ar-AE" sz="1800" dirty="0" smtClean="0">
                <a:solidFill>
                  <a:schemeClr val="tx1"/>
                </a:solidFill>
              </a:rPr>
              <a:t>الفريق العربي المكلف بالتحضير للمؤتمر العالمي لتنمية الاتصالات (برئاسة </a:t>
            </a:r>
            <a:r>
              <a:rPr lang="ar-AE" sz="1800" dirty="0">
                <a:solidFill>
                  <a:schemeClr val="tx1"/>
                </a:solidFill>
              </a:rPr>
              <a:t>دولة الإمارات العربية المتحدة</a:t>
            </a:r>
            <a:r>
              <a:rPr lang="ar-AE" sz="1800" dirty="0" smtClean="0">
                <a:solidFill>
                  <a:schemeClr val="tx1"/>
                </a:solidFill>
              </a:rPr>
              <a:t>)</a:t>
            </a:r>
          </a:p>
          <a:p>
            <a:pPr marL="457200" indent="-457200" algn="just" rtl="1">
              <a:buAutoNum type="arabicPeriod"/>
            </a:pPr>
            <a:r>
              <a:rPr lang="ar-AE" sz="1800" dirty="0" smtClean="0">
                <a:solidFill>
                  <a:schemeClr val="tx1"/>
                </a:solidFill>
              </a:rPr>
              <a:t>الفريق العربي التحضيري لدورات مجلس الاتحاد (الرئاسة في الدورة الحالية لدولة الإمارات والدورة القادمة الجمهورية التونسية). </a:t>
            </a:r>
          </a:p>
        </p:txBody>
      </p:sp>
      <p:sp>
        <p:nvSpPr>
          <p:cNvPr id="2" name="Rectangle 1"/>
          <p:cNvSpPr/>
          <p:nvPr/>
        </p:nvSpPr>
        <p:spPr>
          <a:xfrm>
            <a:off x="3139556" y="3275112"/>
            <a:ext cx="2864887" cy="307777"/>
          </a:xfrm>
          <a:prstGeom prst="rect">
            <a:avLst/>
          </a:prstGeom>
        </p:spPr>
        <p:txBody>
          <a:bodyPr wrap="none">
            <a:spAutoFit/>
          </a:bodyPr>
          <a:lstStyle/>
          <a:p>
            <a:pPr marL="457200" indent="-457200" algn="just" rtl="1">
              <a:buAutoNum type="arabicPeriod"/>
            </a:pPr>
            <a:r>
              <a:rPr lang="ar-AE" dirty="0">
                <a:solidFill>
                  <a:schemeClr val="tx1"/>
                </a:solidFill>
              </a:rPr>
              <a:t>(برئاسة دولة الإمارات العربية المتحدة)</a:t>
            </a:r>
          </a:p>
        </p:txBody>
      </p:sp>
    </p:spTree>
    <p:extLst>
      <p:ext uri="{BB962C8B-B14F-4D97-AF65-F5344CB8AC3E}">
        <p14:creationId xmlns:p14="http://schemas.microsoft.com/office/powerpoint/2010/main" val="415129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073873" y="5943598"/>
            <a:ext cx="787492" cy="81464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7" name="TextBox 6"/>
          <p:cNvSpPr txBox="1"/>
          <p:nvPr/>
        </p:nvSpPr>
        <p:spPr>
          <a:xfrm>
            <a:off x="481347" y="877077"/>
            <a:ext cx="6542253" cy="583750"/>
          </a:xfrm>
          <a:prstGeom prst="rect">
            <a:avLst/>
          </a:prstGeom>
          <a:noFill/>
        </p:spPr>
        <p:txBody>
          <a:bodyPr wrap="square" rtlCol="0">
            <a:spAutoFit/>
          </a:bodyPr>
          <a:lstStyle/>
          <a:p>
            <a:pPr algn="r" rtl="1">
              <a:lnSpc>
                <a:spcPct val="150000"/>
              </a:lnSpc>
            </a:pPr>
            <a:r>
              <a:rPr lang="ar-AE" sz="2400" b="1" dirty="0" smtClean="0">
                <a:solidFill>
                  <a:srgbClr val="0091EA"/>
                </a:solidFill>
                <a:latin typeface="Roboto Slab"/>
                <a:ea typeface="Roboto Slab"/>
                <a:cs typeface="Roboto Slab"/>
                <a:sym typeface="Roboto Slab"/>
              </a:rPr>
              <a:t>أبرز الأحداث والاجتماعات</a:t>
            </a:r>
            <a:endParaRPr lang="ar-AE" sz="2400" b="1" dirty="0">
              <a:solidFill>
                <a:srgbClr val="0091EA"/>
              </a:solidFill>
              <a:latin typeface="Roboto Slab"/>
              <a:ea typeface="Roboto Slab"/>
              <a:cs typeface="Roboto Slab"/>
              <a:sym typeface="Roboto Slab"/>
            </a:endParaRPr>
          </a:p>
        </p:txBody>
      </p:sp>
      <p:graphicFrame>
        <p:nvGraphicFramePr>
          <p:cNvPr id="3" name="Table 2"/>
          <p:cNvGraphicFramePr>
            <a:graphicFrameLocks noGrp="1"/>
          </p:cNvGraphicFramePr>
          <p:nvPr>
            <p:extLst>
              <p:ext uri="{D42A27DB-BD31-4B8C-83A1-F6EECF244321}">
                <p14:modId xmlns:p14="http://schemas.microsoft.com/office/powerpoint/2010/main" val="3322124114"/>
              </p:ext>
            </p:extLst>
          </p:nvPr>
        </p:nvGraphicFramePr>
        <p:xfrm>
          <a:off x="481347" y="2017655"/>
          <a:ext cx="7447689" cy="3114040"/>
        </p:xfrm>
        <a:graphic>
          <a:graphicData uri="http://schemas.openxmlformats.org/drawingml/2006/table">
            <a:tbl>
              <a:tblPr firstRow="1" bandRow="1">
                <a:tableStyleId>{8268981A-F0B3-4C53-BA84-1FAE1B61B3E5}</a:tableStyleId>
              </a:tblPr>
              <a:tblGrid>
                <a:gridCol w="2113679"/>
                <a:gridCol w="1610165"/>
                <a:gridCol w="3244675"/>
                <a:gridCol w="479170"/>
              </a:tblGrid>
              <a:tr h="370840">
                <a:tc>
                  <a:txBody>
                    <a:bodyPr/>
                    <a:lstStyle/>
                    <a:p>
                      <a:pPr algn="ctr"/>
                      <a:r>
                        <a:rPr lang="ar-AE" dirty="0" smtClean="0"/>
                        <a:t>التاريخ</a:t>
                      </a:r>
                      <a:endParaRPr lang="en-US" sz="1600" b="1" dirty="0"/>
                    </a:p>
                  </a:txBody>
                  <a:tcPr/>
                </a:tc>
                <a:tc>
                  <a:txBody>
                    <a:bodyPr/>
                    <a:lstStyle/>
                    <a:p>
                      <a:pPr algn="ctr"/>
                      <a:r>
                        <a:rPr lang="ar-AE" dirty="0" smtClean="0"/>
                        <a:t>المكان</a:t>
                      </a:r>
                      <a:endParaRPr lang="en-US" dirty="0"/>
                    </a:p>
                  </a:txBody>
                  <a:tcPr/>
                </a:tc>
                <a:tc>
                  <a:txBody>
                    <a:bodyPr/>
                    <a:lstStyle/>
                    <a:p>
                      <a:pPr algn="ctr" rtl="1"/>
                      <a:r>
                        <a:rPr lang="ar-AE" dirty="0" smtClean="0"/>
                        <a:t>الحدث</a:t>
                      </a:r>
                      <a:endParaRPr lang="en-US" dirty="0"/>
                    </a:p>
                  </a:txBody>
                  <a:tcPr/>
                </a:tc>
                <a:tc>
                  <a:txBody>
                    <a:bodyPr/>
                    <a:lstStyle/>
                    <a:p>
                      <a:pPr algn="ctr"/>
                      <a:r>
                        <a:rPr lang="ar-AE" dirty="0" smtClean="0"/>
                        <a:t>#</a:t>
                      </a:r>
                      <a:endParaRPr lang="en-US" dirty="0"/>
                    </a:p>
                  </a:txBody>
                  <a:tcPr/>
                </a:tc>
              </a:tr>
              <a:tr h="370840">
                <a:tc>
                  <a:txBody>
                    <a:bodyPr/>
                    <a:lstStyle/>
                    <a:p>
                      <a:pPr algn="ctr" rtl="1"/>
                      <a:r>
                        <a:rPr lang="ar-AE" dirty="0" smtClean="0"/>
                        <a:t>25 إلى 28 سبتمبر</a:t>
                      </a:r>
                      <a:r>
                        <a:rPr lang="ar-AE" baseline="0" dirty="0" smtClean="0"/>
                        <a:t> 2017</a:t>
                      </a:r>
                      <a:endParaRPr lang="en-US" dirty="0"/>
                    </a:p>
                  </a:txBody>
                  <a:tcPr/>
                </a:tc>
                <a:tc>
                  <a:txBody>
                    <a:bodyPr/>
                    <a:lstStyle/>
                    <a:p>
                      <a:pPr algn="ctr" rtl="1"/>
                      <a:r>
                        <a:rPr lang="ar-AE" dirty="0" smtClean="0"/>
                        <a:t>بوسان كوريا</a:t>
                      </a:r>
                      <a:endParaRPr lang="en-US" dirty="0"/>
                    </a:p>
                  </a:txBody>
                  <a:tcPr/>
                </a:tc>
                <a:tc>
                  <a:txBody>
                    <a:bodyPr/>
                    <a:lstStyle/>
                    <a:p>
                      <a:pPr algn="ctr" rtl="1"/>
                      <a:r>
                        <a:rPr lang="ar-AE" dirty="0" smtClean="0"/>
                        <a:t>تليكوم الاتحاد الدولي للاتصالات</a:t>
                      </a:r>
                      <a:r>
                        <a:rPr lang="ar-AE" baseline="0" dirty="0" smtClean="0"/>
                        <a:t> </a:t>
                      </a:r>
                      <a:endParaRPr lang="en-US" dirty="0"/>
                    </a:p>
                  </a:txBody>
                  <a:tcPr/>
                </a:tc>
                <a:tc>
                  <a:txBody>
                    <a:bodyPr/>
                    <a:lstStyle/>
                    <a:p>
                      <a:pPr algn="ctr"/>
                      <a:r>
                        <a:rPr lang="ar-AE" dirty="0" smtClean="0"/>
                        <a:t>1</a:t>
                      </a:r>
                      <a:endParaRPr lang="en-US" dirty="0"/>
                    </a:p>
                  </a:txBody>
                  <a:tcPr/>
                </a:tc>
              </a:tr>
              <a:tr h="370840">
                <a:tc>
                  <a:txBody>
                    <a:bodyPr/>
                    <a:lstStyle/>
                    <a:p>
                      <a:pPr algn="ctr" rtl="1"/>
                      <a:r>
                        <a:rPr lang="ar-AE" dirty="0" smtClean="0"/>
                        <a:t>9 – 20 أكتوبر</a:t>
                      </a:r>
                      <a:r>
                        <a:rPr lang="ar-AE" baseline="0" dirty="0" smtClean="0"/>
                        <a:t> 2017</a:t>
                      </a:r>
                      <a:endParaRPr lang="en-US" dirty="0"/>
                    </a:p>
                  </a:txBody>
                  <a:tcPr/>
                </a:tc>
                <a:tc>
                  <a:txBody>
                    <a:bodyPr/>
                    <a:lstStyle/>
                    <a:p>
                      <a:pPr algn="ctr" rtl="1"/>
                      <a:r>
                        <a:rPr lang="ar-AE" dirty="0" smtClean="0"/>
                        <a:t>بوينس آيرس</a:t>
                      </a:r>
                      <a:endParaRPr lang="en-US" dirty="0"/>
                    </a:p>
                  </a:txBody>
                  <a:tcPr/>
                </a:tc>
                <a:tc>
                  <a:txBody>
                    <a:bodyPr/>
                    <a:lstStyle/>
                    <a:p>
                      <a:pPr algn="ctr" rtl="1"/>
                      <a:r>
                        <a:rPr lang="ar-AE" dirty="0" smtClean="0"/>
                        <a:t>المؤتمر العالمي لتنمية الاتصالات</a:t>
                      </a:r>
                      <a:endParaRPr lang="en-US" dirty="0"/>
                    </a:p>
                  </a:txBody>
                  <a:tcPr/>
                </a:tc>
                <a:tc>
                  <a:txBody>
                    <a:bodyPr/>
                    <a:lstStyle/>
                    <a:p>
                      <a:pPr algn="ctr"/>
                      <a:r>
                        <a:rPr lang="ar-AE" dirty="0" smtClean="0"/>
                        <a:t>2</a:t>
                      </a:r>
                      <a:endParaRPr lang="en-US" dirty="0"/>
                    </a:p>
                  </a:txBody>
                  <a:tcPr/>
                </a:tc>
              </a:tr>
              <a:tr h="370840">
                <a:tc>
                  <a:txBody>
                    <a:bodyPr/>
                    <a:lstStyle/>
                    <a:p>
                      <a:pPr algn="ctr" rtl="1"/>
                      <a:r>
                        <a:rPr lang="ar-AE" dirty="0" smtClean="0"/>
                        <a:t>11 – 13 ديسمبر 2017</a:t>
                      </a:r>
                      <a:endParaRPr lang="en-US" dirty="0"/>
                    </a:p>
                  </a:txBody>
                  <a:tcPr/>
                </a:tc>
                <a:tc>
                  <a:txBody>
                    <a:bodyPr/>
                    <a:lstStyle/>
                    <a:p>
                      <a:pPr algn="ctr" rtl="1"/>
                      <a:r>
                        <a:rPr lang="ar-AE" dirty="0" smtClean="0"/>
                        <a:t>دبي </a:t>
                      </a:r>
                      <a:endParaRPr lang="en-US" dirty="0"/>
                    </a:p>
                  </a:txBody>
                  <a:tcPr/>
                </a:tc>
                <a:tc>
                  <a:txBody>
                    <a:bodyPr/>
                    <a:lstStyle/>
                    <a:p>
                      <a:pPr algn="ctr" rtl="1"/>
                      <a:r>
                        <a:rPr lang="ar-AE" dirty="0" smtClean="0"/>
                        <a:t>الاجتماع العربي الأول التحضيري لمؤتمر المندوبين المفوضين</a:t>
                      </a:r>
                      <a:endParaRPr lang="en-US" dirty="0"/>
                    </a:p>
                  </a:txBody>
                  <a:tcPr/>
                </a:tc>
                <a:tc>
                  <a:txBody>
                    <a:bodyPr/>
                    <a:lstStyle/>
                    <a:p>
                      <a:pPr algn="ctr"/>
                      <a:r>
                        <a:rPr lang="ar-AE" dirty="0" smtClean="0"/>
                        <a:t>3</a:t>
                      </a:r>
                      <a:endParaRPr lang="en-US" dirty="0"/>
                    </a:p>
                  </a:txBody>
                  <a:tcPr/>
                </a:tc>
              </a:tr>
              <a:tr h="370840">
                <a:tc>
                  <a:txBody>
                    <a:bodyPr/>
                    <a:lstStyle/>
                    <a:p>
                      <a:pPr algn="ctr" rtl="1"/>
                      <a:r>
                        <a:rPr lang="ar-AE" dirty="0" smtClean="0"/>
                        <a:t>14 – 16 نوفمبر 2017</a:t>
                      </a:r>
                      <a:endParaRPr lang="en-US" dirty="0"/>
                    </a:p>
                  </a:txBody>
                  <a:tcPr/>
                </a:tc>
                <a:tc>
                  <a:txBody>
                    <a:bodyPr/>
                    <a:lstStyle/>
                    <a:p>
                      <a:pPr algn="ctr" rtl="1"/>
                      <a:r>
                        <a:rPr lang="ar-AE" dirty="0" smtClean="0"/>
                        <a:t>تونس</a:t>
                      </a:r>
                      <a:endParaRPr lang="en-US" dirty="0"/>
                    </a:p>
                  </a:txBody>
                  <a:tcPr/>
                </a:tc>
                <a:tc>
                  <a:txBody>
                    <a:bodyPr/>
                    <a:lstStyle/>
                    <a:p>
                      <a:pPr algn="ctr" rtl="1"/>
                      <a:r>
                        <a:rPr lang="ar-AE" dirty="0" smtClean="0"/>
                        <a:t>الندوة العالمية لمؤشرات</a:t>
                      </a:r>
                      <a:r>
                        <a:rPr lang="ar-AE" baseline="0" dirty="0" smtClean="0"/>
                        <a:t> الاتصالات</a:t>
                      </a:r>
                      <a:endParaRPr lang="en-US" dirty="0"/>
                    </a:p>
                  </a:txBody>
                  <a:tcPr/>
                </a:tc>
                <a:tc>
                  <a:txBody>
                    <a:bodyPr/>
                    <a:lstStyle/>
                    <a:p>
                      <a:pPr algn="ctr"/>
                      <a:r>
                        <a:rPr lang="ar-AE" dirty="0" smtClean="0"/>
                        <a:t>4</a:t>
                      </a:r>
                      <a:endParaRPr lang="en-US" dirty="0"/>
                    </a:p>
                  </a:txBody>
                  <a:tcPr/>
                </a:tc>
              </a:tr>
              <a:tr h="370840">
                <a:tc>
                  <a:txBody>
                    <a:bodyPr/>
                    <a:lstStyle/>
                    <a:p>
                      <a:pPr algn="ctr" rtl="1"/>
                      <a:r>
                        <a:rPr lang="ar-AE" dirty="0" err="1" smtClean="0"/>
                        <a:t>نوفمير</a:t>
                      </a:r>
                      <a:r>
                        <a:rPr lang="ar-AE" dirty="0" smtClean="0"/>
                        <a:t> 2017</a:t>
                      </a:r>
                      <a:endParaRPr lang="en-US" dirty="0"/>
                    </a:p>
                  </a:txBody>
                  <a:tcPr/>
                </a:tc>
                <a:tc>
                  <a:txBody>
                    <a:bodyPr/>
                    <a:lstStyle/>
                    <a:p>
                      <a:pPr algn="ctr" rtl="1"/>
                      <a:r>
                        <a:rPr lang="ar-AE" dirty="0" smtClean="0"/>
                        <a:t>الرياض</a:t>
                      </a:r>
                      <a:endParaRPr lang="en-US" dirty="0"/>
                    </a:p>
                  </a:txBody>
                  <a:tcPr/>
                </a:tc>
                <a:tc>
                  <a:txBody>
                    <a:bodyPr/>
                    <a:lstStyle/>
                    <a:p>
                      <a:pPr algn="ctr" rtl="1"/>
                      <a:r>
                        <a:rPr lang="ar-AE" dirty="0" smtClean="0"/>
                        <a:t>الفريق</a:t>
                      </a:r>
                      <a:r>
                        <a:rPr lang="ar-AE" baseline="0" dirty="0" smtClean="0"/>
                        <a:t> العربي للتقييس</a:t>
                      </a:r>
                      <a:endParaRPr lang="en-US" dirty="0"/>
                    </a:p>
                  </a:txBody>
                  <a:tcPr/>
                </a:tc>
                <a:tc>
                  <a:txBody>
                    <a:bodyPr/>
                    <a:lstStyle/>
                    <a:p>
                      <a:pPr algn="ctr"/>
                      <a:r>
                        <a:rPr lang="ar-AE" dirty="0" smtClean="0"/>
                        <a:t>5</a:t>
                      </a:r>
                      <a:endParaRPr lang="en-US" dirty="0"/>
                    </a:p>
                  </a:txBody>
                  <a:tcPr/>
                </a:tc>
              </a:tr>
              <a:tr h="370840">
                <a:tc>
                  <a:txBody>
                    <a:bodyPr/>
                    <a:lstStyle/>
                    <a:p>
                      <a:pPr algn="ctr" rtl="1"/>
                      <a:r>
                        <a:rPr lang="ar-AE" dirty="0" smtClean="0"/>
                        <a:t>29 أكتوبر – 16 نوفمبر 2016</a:t>
                      </a:r>
                      <a:endParaRPr lang="en-US" dirty="0"/>
                    </a:p>
                  </a:txBody>
                  <a:tcPr/>
                </a:tc>
                <a:tc>
                  <a:txBody>
                    <a:bodyPr/>
                    <a:lstStyle/>
                    <a:p>
                      <a:pPr algn="ctr" rtl="1"/>
                      <a:r>
                        <a:rPr lang="ar-AE" dirty="0" smtClean="0"/>
                        <a:t>دبي</a:t>
                      </a:r>
                      <a:endParaRPr lang="en-US" dirty="0"/>
                    </a:p>
                  </a:txBody>
                  <a:tcPr/>
                </a:tc>
                <a:tc>
                  <a:txBody>
                    <a:bodyPr/>
                    <a:lstStyle/>
                    <a:p>
                      <a:pPr algn="ctr" rtl="1"/>
                      <a:r>
                        <a:rPr lang="ar-AE" dirty="0" smtClean="0"/>
                        <a:t>مؤتمر المندوبين المفوضين</a:t>
                      </a:r>
                      <a:endParaRPr lang="en-US" dirty="0"/>
                    </a:p>
                  </a:txBody>
                  <a:tcPr/>
                </a:tc>
                <a:tc>
                  <a:txBody>
                    <a:bodyPr/>
                    <a:lstStyle/>
                    <a:p>
                      <a:pPr algn="ctr"/>
                      <a:r>
                        <a:rPr lang="ar-AE" dirty="0" smtClean="0"/>
                        <a:t>6</a:t>
                      </a:r>
                      <a:endParaRPr lang="en-US" dirty="0"/>
                    </a:p>
                  </a:txBody>
                  <a:tcPr/>
                </a:tc>
              </a:tr>
              <a:tr h="370840">
                <a:tc>
                  <a:txBody>
                    <a:bodyPr/>
                    <a:lstStyle/>
                    <a:p>
                      <a:pPr algn="ctr" rtl="1"/>
                      <a:r>
                        <a:rPr lang="ar-AE" dirty="0" smtClean="0"/>
                        <a:t>الربع الأخير من عام 2019</a:t>
                      </a:r>
                      <a:endParaRPr lang="en-US" dirty="0"/>
                    </a:p>
                  </a:txBody>
                  <a:tcPr/>
                </a:tc>
                <a:tc>
                  <a:txBody>
                    <a:bodyPr/>
                    <a:lstStyle/>
                    <a:p>
                      <a:pPr algn="ctr" rtl="1"/>
                      <a:r>
                        <a:rPr lang="ar-AE" dirty="0" smtClean="0"/>
                        <a:t>شرم الشيخ</a:t>
                      </a:r>
                      <a:endParaRPr lang="en-US" dirty="0"/>
                    </a:p>
                  </a:txBody>
                  <a:tcPr/>
                </a:tc>
                <a:tc>
                  <a:txBody>
                    <a:bodyPr/>
                    <a:lstStyle/>
                    <a:p>
                      <a:pPr algn="ctr" rtl="1"/>
                      <a:r>
                        <a:rPr lang="ar-AE" dirty="0" smtClean="0"/>
                        <a:t>المؤتمر العالمي للاتصالات الراديوية</a:t>
                      </a:r>
                      <a:endParaRPr lang="en-US" dirty="0"/>
                    </a:p>
                  </a:txBody>
                  <a:tcPr/>
                </a:tc>
                <a:tc>
                  <a:txBody>
                    <a:bodyPr/>
                    <a:lstStyle/>
                    <a:p>
                      <a:pPr algn="ctr"/>
                      <a:r>
                        <a:rPr lang="ar-AE" dirty="0" smtClean="0"/>
                        <a:t>7</a:t>
                      </a:r>
                      <a:endParaRPr lang="en-US" dirty="0"/>
                    </a:p>
                  </a:txBody>
                  <a:tcPr/>
                </a:tc>
              </a:tr>
            </a:tbl>
          </a:graphicData>
        </a:graphic>
      </p:graphicFrame>
    </p:spTree>
    <p:extLst>
      <p:ext uri="{BB962C8B-B14F-4D97-AF65-F5344CB8AC3E}">
        <p14:creationId xmlns:p14="http://schemas.microsoft.com/office/powerpoint/2010/main" val="3587017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ctrTitle" idx="4294967295"/>
          </p:nvPr>
        </p:nvSpPr>
        <p:spPr>
          <a:xfrm>
            <a:off x="1725706" y="2523500"/>
            <a:ext cx="7772400" cy="1546500"/>
          </a:xfrm>
          <a:prstGeom prst="rect">
            <a:avLst/>
          </a:prstGeom>
        </p:spPr>
        <p:txBody>
          <a:bodyPr lIns="91425" tIns="91425" rIns="91425" bIns="91425" anchor="b" anchorCtr="0">
            <a:noAutofit/>
          </a:bodyPr>
          <a:lstStyle/>
          <a:p>
            <a:pPr lvl="0" rtl="0">
              <a:spcBef>
                <a:spcPts val="0"/>
              </a:spcBef>
              <a:buNone/>
            </a:pPr>
            <a:r>
              <a:rPr lang="ar-AE" sz="6000" b="1" dirty="0" smtClean="0"/>
              <a:t>شكرا لحسن الاستماع</a:t>
            </a:r>
            <a:endParaRPr lang="en" sz="6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073873" y="5943598"/>
            <a:ext cx="787492" cy="814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3" name="TextBox 2"/>
          <p:cNvSpPr txBox="1"/>
          <p:nvPr/>
        </p:nvSpPr>
        <p:spPr>
          <a:xfrm>
            <a:off x="172570" y="1113093"/>
            <a:ext cx="6914917" cy="3754874"/>
          </a:xfrm>
          <a:prstGeom prst="rect">
            <a:avLst/>
          </a:prstGeom>
          <a:noFill/>
        </p:spPr>
        <p:txBody>
          <a:bodyPr wrap="square" rtlCol="0">
            <a:spAutoFit/>
          </a:bodyPr>
          <a:lstStyle/>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نبذة عن الاتحاد الدولي للاتصالات </a:t>
            </a:r>
          </a:p>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هيكلية الاتحاد الدولي للاتصالات </a:t>
            </a:r>
          </a:p>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المناصب العليا في الاتحاد الدولي للاتصالات </a:t>
            </a:r>
          </a:p>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مؤتمرات الاتحاد الدولي للاتصالات </a:t>
            </a:r>
          </a:p>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مجلس الاتحاد الدولي للاتصالات والفرق التابعة للمجلس</a:t>
            </a:r>
          </a:p>
          <a:p>
            <a:pPr marL="342900" indent="-342900" algn="r" rtl="1">
              <a:lnSpc>
                <a:spcPct val="150000"/>
              </a:lnSpc>
              <a:buAutoNum type="arabicPeriod"/>
            </a:pPr>
            <a:r>
              <a:rPr lang="ar-AE" sz="2000" b="1" dirty="0" smtClean="0">
                <a:solidFill>
                  <a:srgbClr val="0091EA"/>
                </a:solidFill>
                <a:latin typeface="Roboto Slab"/>
                <a:ea typeface="Roboto Slab"/>
                <a:cs typeface="Roboto Slab"/>
                <a:sym typeface="Roboto Slab"/>
              </a:rPr>
              <a:t>الفرق </a:t>
            </a:r>
            <a:r>
              <a:rPr lang="ar-AE" sz="2000" b="1" dirty="0">
                <a:solidFill>
                  <a:srgbClr val="0091EA"/>
                </a:solidFill>
                <a:latin typeface="Roboto Slab"/>
                <a:ea typeface="Roboto Slab"/>
                <a:cs typeface="Roboto Slab"/>
                <a:sym typeface="Roboto Slab"/>
              </a:rPr>
              <a:t>العربية التحضيرية لمؤتمرات وجمعيات الاتحاد الدولي للاتصالات</a:t>
            </a:r>
          </a:p>
          <a:p>
            <a:pPr marL="342900" indent="-342900" algn="r" rtl="1">
              <a:lnSpc>
                <a:spcPct val="150000"/>
              </a:lnSpc>
              <a:buAutoNum type="arabicPeriod"/>
            </a:pPr>
            <a:r>
              <a:rPr lang="ar-AE" sz="2000" b="1" dirty="0" smtClean="0">
                <a:solidFill>
                  <a:srgbClr val="0091EA"/>
                </a:solidFill>
                <a:latin typeface="Roboto Slab"/>
                <a:ea typeface="Roboto Slab"/>
                <a:cs typeface="Roboto Slab"/>
                <a:sym typeface="Roboto Slab"/>
              </a:rPr>
              <a:t>أبرز </a:t>
            </a:r>
            <a:r>
              <a:rPr lang="ar-AE" sz="2000" b="1" dirty="0">
                <a:solidFill>
                  <a:srgbClr val="0091EA"/>
                </a:solidFill>
                <a:latin typeface="Roboto Slab"/>
                <a:ea typeface="Roboto Slab"/>
                <a:cs typeface="Roboto Slab"/>
                <a:sym typeface="Roboto Slab"/>
              </a:rPr>
              <a:t>الأحداث والاجتماعات القادمة </a:t>
            </a:r>
          </a:p>
          <a:p>
            <a:pPr marL="342900" indent="-342900" algn="r" rtl="1">
              <a:buAutoNum type="arabicPeriod"/>
            </a:pPr>
            <a:endParaRPr lang="ar-AE" dirty="0" smtClean="0"/>
          </a:p>
          <a:p>
            <a:pPr marL="342900" indent="-342900" algn="r" rtl="1">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13" name="TextBox 12"/>
          <p:cNvSpPr txBox="1"/>
          <p:nvPr/>
        </p:nvSpPr>
        <p:spPr>
          <a:xfrm>
            <a:off x="4572000" y="487096"/>
            <a:ext cx="4060823" cy="501804"/>
          </a:xfrm>
          <a:prstGeom prst="rect">
            <a:avLst/>
          </a:prstGeom>
          <a:noFill/>
        </p:spPr>
        <p:txBody>
          <a:bodyPr wrap="square" rtlCol="0">
            <a:spAutoFit/>
          </a:bodyPr>
          <a:lstStyle/>
          <a:p>
            <a:pPr marL="342900" indent="-342900" algn="r" rtl="1">
              <a:lnSpc>
                <a:spcPct val="150000"/>
              </a:lnSpc>
              <a:buAutoNum type="arabicPeriod"/>
            </a:pPr>
            <a:r>
              <a:rPr lang="ar-AE" sz="2000" b="1" dirty="0">
                <a:solidFill>
                  <a:srgbClr val="0091EA"/>
                </a:solidFill>
                <a:latin typeface="Roboto Slab"/>
                <a:ea typeface="Roboto Slab"/>
                <a:cs typeface="Roboto Slab"/>
                <a:sym typeface="Roboto Slab"/>
              </a:rPr>
              <a:t>نبذة عن الاتحاد الدولي للاتصالات </a:t>
            </a:r>
          </a:p>
        </p:txBody>
      </p:sp>
      <p:sp>
        <p:nvSpPr>
          <p:cNvPr id="14" name="TextBox 13"/>
          <p:cNvSpPr txBox="1"/>
          <p:nvPr/>
        </p:nvSpPr>
        <p:spPr>
          <a:xfrm>
            <a:off x="1442933" y="1265394"/>
            <a:ext cx="6914917" cy="4124206"/>
          </a:xfrm>
          <a:prstGeom prst="rect">
            <a:avLst/>
          </a:prstGeom>
          <a:noFill/>
        </p:spPr>
        <p:txBody>
          <a:bodyPr wrap="square" rtlCol="0">
            <a:spAutoFit/>
          </a:bodyPr>
          <a:lstStyle/>
          <a:p>
            <a:pPr algn="just" rtl="1"/>
            <a:r>
              <a:rPr lang="ar-AE" sz="1800" dirty="0"/>
              <a:t>تأسس الاتحاد الدولي للاتصالات في عام 1865 مما يجعله أقدم منظمة دولية في أسرة الأمم المتحدة، وهو وكالة الأمم المتحدة الرائدة في مسائل تكنولوجيا المعلومات والاتصالات. ويتمثل دور الاتحاد، بوصفه النقطة المركزية العالمية للحكومات والقطاع الخاص في مساعدة العالم على الاتصال، ويضم ثلاثة قطاعات رئيسية هي: قطاع الاتصالات الراديوية، قطاع تقييس الاتصالات</a:t>
            </a:r>
            <a:r>
              <a:rPr lang="en-US" sz="1800" dirty="0"/>
              <a:t> </a:t>
            </a:r>
            <a:r>
              <a:rPr lang="ar-AE" sz="1800" dirty="0"/>
              <a:t>وقطاع تنمية الاتصالات. </a:t>
            </a:r>
            <a:r>
              <a:rPr lang="ar-AE" sz="1800" dirty="0" smtClean="0"/>
              <a:t>ويقع </a:t>
            </a:r>
            <a:r>
              <a:rPr lang="ar-AE" sz="1800" dirty="0"/>
              <a:t>مقر الاتحاد الدولي للاتصالات بمدينة جنيف السويسرية، ويضم في عضويته </a:t>
            </a:r>
            <a:r>
              <a:rPr lang="en-US" sz="1800" dirty="0"/>
              <a:t>193 </a:t>
            </a:r>
            <a:r>
              <a:rPr lang="ar-AE" sz="1800" dirty="0"/>
              <a:t>دولة عضو فضلاً عن أكثر من </a:t>
            </a:r>
            <a:r>
              <a:rPr lang="en-US" sz="1800" dirty="0"/>
              <a:t>700 </a:t>
            </a:r>
            <a:r>
              <a:rPr lang="ar-AE" sz="1800" dirty="0"/>
              <a:t>عضو من أعضاء القطاعات والمنتسبين والجهات </a:t>
            </a:r>
            <a:r>
              <a:rPr lang="ar-AE" sz="1800" dirty="0" smtClean="0"/>
              <a:t>الأكاديمية والشركات الصغيرة والمتوسطة</a:t>
            </a:r>
          </a:p>
          <a:p>
            <a:pPr algn="just" rtl="1"/>
            <a:r>
              <a:rPr lang="ar-AE" sz="1800" dirty="0" smtClean="0"/>
              <a:t>.</a:t>
            </a:r>
            <a:endParaRPr lang="en-US" sz="1800" dirty="0"/>
          </a:p>
          <a:p>
            <a:pPr algn="just" rtl="1"/>
            <a:r>
              <a:rPr lang="ar-SA" sz="1800" dirty="0"/>
              <a:t>وتتمثل مهمة الاتحاد في تحقيق نمو شبكات الاتصالات والمعلومات وتنميتها المستدامة، وتسهيل النفاذ الشامل بحيث يستطيع جميع سكان العالم في كل مكان المشاركة في </a:t>
            </a:r>
            <a:r>
              <a:rPr lang="ar-SA" sz="1800" dirty="0" smtClean="0"/>
              <a:t>والاستفادة </a:t>
            </a:r>
            <a:r>
              <a:rPr lang="ar-SA" sz="1800" dirty="0"/>
              <a:t>من مجتمع المعلومات الناشئ ونمو </a:t>
            </a:r>
            <a:r>
              <a:rPr lang="ar-SA" sz="1800" dirty="0" smtClean="0"/>
              <a:t>الاقتصاد </a:t>
            </a:r>
            <a:r>
              <a:rPr lang="ar-SA" sz="1800" dirty="0"/>
              <a:t>العالمي. فالقدرة على التواصل بحرية هي شرط أساسي لنشوء عالم أكثر إنصافاً وازدهاراً وسلاماً، ويساعد الاتحاد الدولي للاتصالات في حشد الموارد التقنية والمالية والبشرية اللازمة لجعل هذه الرؤية حقيقة واقعة.</a:t>
            </a:r>
            <a:endParaRPr lang="en-US" sz="1800" dirty="0"/>
          </a:p>
          <a:p>
            <a:pPr algn="r" rtl="1"/>
            <a:endParaRPr lang="ar-AE" dirty="0" smtClean="0"/>
          </a:p>
          <a:p>
            <a:pPr marL="342900" indent="-342900" algn="r" rtl="1">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8073873" y="5943598"/>
            <a:ext cx="787492" cy="81464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13" name="TextBox 12"/>
          <p:cNvSpPr txBox="1"/>
          <p:nvPr/>
        </p:nvSpPr>
        <p:spPr>
          <a:xfrm>
            <a:off x="1828800" y="354141"/>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2. هيكلية الاتحاد الدولي للاتصالات  </a:t>
            </a:r>
            <a:endParaRPr lang="ar-AE" sz="2000" b="1" dirty="0">
              <a:solidFill>
                <a:srgbClr val="0091EA"/>
              </a:solidFill>
              <a:latin typeface="Roboto Slab"/>
              <a:ea typeface="Roboto Slab"/>
              <a:cs typeface="Roboto Slab"/>
              <a:sym typeface="Roboto Slab"/>
            </a:endParaRPr>
          </a:p>
        </p:txBody>
      </p:sp>
      <p:pic>
        <p:nvPicPr>
          <p:cNvPr id="2" name="Picture 1"/>
          <p:cNvPicPr>
            <a:picLocks noChangeAspect="1"/>
          </p:cNvPicPr>
          <p:nvPr/>
        </p:nvPicPr>
        <p:blipFill>
          <a:blip r:embed="rId5"/>
          <a:stretch>
            <a:fillRect/>
          </a:stretch>
        </p:blipFill>
        <p:spPr>
          <a:xfrm>
            <a:off x="1504012" y="855944"/>
            <a:ext cx="5401761" cy="5764311"/>
          </a:xfrm>
          <a:prstGeom prst="rect">
            <a:avLst/>
          </a:prstGeom>
        </p:spPr>
      </p:pic>
    </p:spTree>
    <p:extLst>
      <p:ext uri="{BB962C8B-B14F-4D97-AF65-F5344CB8AC3E}">
        <p14:creationId xmlns:p14="http://schemas.microsoft.com/office/powerpoint/2010/main" val="3879333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13" name="TextBox 12"/>
          <p:cNvSpPr txBox="1"/>
          <p:nvPr/>
        </p:nvSpPr>
        <p:spPr>
          <a:xfrm>
            <a:off x="4672584" y="317565"/>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قطاعات الاتحاد الدولي الاتصالات </a:t>
            </a:r>
            <a:endParaRPr lang="ar-AE" sz="2000" b="1" dirty="0">
              <a:solidFill>
                <a:srgbClr val="0091EA"/>
              </a:solidFill>
              <a:latin typeface="Roboto Slab"/>
              <a:ea typeface="Roboto Slab"/>
              <a:cs typeface="Roboto Slab"/>
              <a:sym typeface="Roboto Slab"/>
            </a:endParaRPr>
          </a:p>
        </p:txBody>
      </p:sp>
      <p:sp>
        <p:nvSpPr>
          <p:cNvPr id="14" name="TextBox 13"/>
          <p:cNvSpPr txBox="1"/>
          <p:nvPr/>
        </p:nvSpPr>
        <p:spPr>
          <a:xfrm>
            <a:off x="1442933" y="870553"/>
            <a:ext cx="6914917" cy="4739759"/>
          </a:xfrm>
          <a:prstGeom prst="rect">
            <a:avLst/>
          </a:prstGeom>
          <a:noFill/>
        </p:spPr>
        <p:txBody>
          <a:bodyPr wrap="square" rtlCol="0">
            <a:spAutoFit/>
          </a:bodyPr>
          <a:lstStyle/>
          <a:p>
            <a:pPr algn="just" rtl="1"/>
            <a:r>
              <a:rPr lang="ar-AE" sz="2000" b="1" dirty="0" smtClean="0"/>
              <a:t>قطاع الاتصالات الراديوية</a:t>
            </a:r>
          </a:p>
          <a:p>
            <a:pPr algn="just" rtl="1"/>
            <a:r>
              <a:rPr lang="ar-AE" dirty="0"/>
              <a:t>يقوم قطاع الاتصالات الراديوية بتنسيق خدمات </a:t>
            </a:r>
            <a:r>
              <a:rPr lang="ar-AE" dirty="0"/>
              <a:t>الاتصالات الراديوية، فضلاً عن الإدارة الدولية لطيف التردد الراديوي والمدارات </a:t>
            </a:r>
            <a:r>
              <a:rPr lang="ar-AE" dirty="0" err="1"/>
              <a:t>الساتلية</a:t>
            </a:r>
            <a:r>
              <a:rPr lang="ar-AE" dirty="0"/>
              <a:t>. وهناك عدد متزايد من الأطراف الفاعلة التي تحتاج إلى استعمال هذه الموارد المحدودة، وأصبحت المشاركة في مؤتمرات قطاع الاتصالات الراديوية ولجان الدراسات تحظى بأولوية عالية أكثر من أي وقت مضى لدى الحكومات والأطراف الفاعلة في الصناعة على حد </a:t>
            </a:r>
            <a:r>
              <a:rPr lang="ar-AE" dirty="0"/>
              <a:t>سواء. </a:t>
            </a:r>
          </a:p>
          <a:p>
            <a:pPr algn="just" rtl="1"/>
            <a:endParaRPr lang="ar-AE" sz="1800" dirty="0"/>
          </a:p>
          <a:p>
            <a:pPr algn="just" rtl="1"/>
            <a:r>
              <a:rPr lang="ar-AE" sz="2000" b="1" dirty="0"/>
              <a:t>قطاع تقييس الاتصالات </a:t>
            </a:r>
          </a:p>
          <a:p>
            <a:pPr algn="r" rtl="1"/>
            <a:r>
              <a:rPr lang="ar-AE" dirty="0" smtClean="0"/>
              <a:t>وإن </a:t>
            </a:r>
            <a:r>
              <a:rPr lang="ar-AE" dirty="0"/>
              <a:t>دور قطاع التقييس بالاتحاد الدولي للاتصالات هو وضع معايير للاتصالات وتكنولوجيا المعلومات مشهود بها عالمياً على نطاق واسع لتسهيل التشغيل البيني للأجهزة والأنظمة العالمية، وكذلك تحديد التعرفة ومبادئ المحاسبة لخدمات الاتصالات الدولية. ويعكف القطاع منذ نشأته </a:t>
            </a:r>
            <a:r>
              <a:rPr lang="ar-AE" dirty="0" smtClean="0"/>
              <a:t>على </a:t>
            </a:r>
            <a:r>
              <a:rPr lang="ar-AE" dirty="0"/>
              <a:t>بلورة توافق الآراء في دوائر الصناعة بشأن التكنولوجيات والخدمات التي تشكل العمود الفقري لأكبر الأنظمة التي صنعها الإنسان وأكثرها توصيلاً بينياً. </a:t>
            </a:r>
            <a:r>
              <a:rPr lang="ar-AE" dirty="0" smtClean="0"/>
              <a:t>وأنتج </a:t>
            </a:r>
            <a:r>
              <a:rPr lang="ar-AE" dirty="0"/>
              <a:t>قطاع تقييس الاتصالات </a:t>
            </a:r>
            <a:r>
              <a:rPr lang="ar-AE" dirty="0" smtClean="0"/>
              <a:t>ما </a:t>
            </a:r>
            <a:r>
              <a:rPr lang="ar-AE" dirty="0"/>
              <a:t>يربو على 160 من المعايير الجديدة والمراجعة (توصيات قطاع تقييس الاتصالات) التي تغطي </a:t>
            </a:r>
            <a:r>
              <a:rPr lang="ar-AE" dirty="0" smtClean="0"/>
              <a:t>جميع </a:t>
            </a:r>
            <a:r>
              <a:rPr lang="ar-AE" dirty="0"/>
              <a:t>الوظائف الأساسية للشبكة والنطاق العريض إلى خدمات الجيل التالي مثل التلفزيون باستعمال بروتوكول الإنترنت وغيرها</a:t>
            </a:r>
            <a:r>
              <a:rPr lang="ar-AE" dirty="0" smtClean="0"/>
              <a:t>.</a:t>
            </a:r>
          </a:p>
          <a:p>
            <a:pPr algn="r" rtl="1"/>
            <a:endParaRPr lang="ar-AE" dirty="0"/>
          </a:p>
          <a:p>
            <a:pPr algn="just" rtl="1"/>
            <a:r>
              <a:rPr lang="ar-AE" sz="2000" b="1" dirty="0"/>
              <a:t>قطاع تنمية الاتصالات </a:t>
            </a:r>
          </a:p>
          <a:p>
            <a:pPr algn="just" rtl="1"/>
            <a:r>
              <a:rPr lang="ar-AE" dirty="0"/>
              <a:t>أُنشئ قطاع تنمية الاتصالات في الاتحاد الدولي للاتصالات للمعاونة على نشر النفاذ العادل والمستدام والميسور إلى تكنولوجيات المعلومات والاتصالات، كوسيلة لتنشيط التنمية الاجتماعية والاقتصادية وخاصة في البلدان النامية. ويعمل القطاع مع شركاء في الحكومة والصناعة، من خلال سلسلة من المبادرات الإقليمية إلى جانب البرامج الوطنية الشاملة والأنشطة على المستوى العالمي والمشاريع المستهدفة العديدة، بغية تعبئة الموارد التقنية والبشرية والمالية اللازمة لتطوير شبكات وخدمات تكنولوجيا المعلومات والاتصالات الرامية إلى توصيل المحرومين من التوصيل.</a:t>
            </a:r>
            <a:endParaRPr lang="en-US" dirty="0"/>
          </a:p>
        </p:txBody>
      </p:sp>
    </p:spTree>
    <p:extLst>
      <p:ext uri="{BB962C8B-B14F-4D97-AF65-F5344CB8AC3E}">
        <p14:creationId xmlns:p14="http://schemas.microsoft.com/office/powerpoint/2010/main" val="385635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13" name="TextBox 12"/>
          <p:cNvSpPr txBox="1"/>
          <p:nvPr/>
        </p:nvSpPr>
        <p:spPr>
          <a:xfrm>
            <a:off x="4672584" y="317565"/>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المناصب العليا في الاتحاد  </a:t>
            </a:r>
            <a:endParaRPr lang="ar-AE" sz="2000" b="1" dirty="0">
              <a:solidFill>
                <a:srgbClr val="0091EA"/>
              </a:solidFill>
              <a:latin typeface="Roboto Slab"/>
              <a:ea typeface="Roboto Slab"/>
              <a:cs typeface="Roboto Slab"/>
              <a:sym typeface="Roboto Slab"/>
            </a:endParaRPr>
          </a:p>
        </p:txBody>
      </p:sp>
      <p:pic>
        <p:nvPicPr>
          <p:cNvPr id="6" name="Picture 7" descr="http://www.google.ae/images?q=tbn:laAnyrJBeaR4jM::www.tofocus.info/images/flags/china-flag.gif&amp;h=94&amp;w=141&amp;usg=__cvkb7qWMAC0znGF1XNn9xwSHsf0=">
            <a:hlinkClick r:id="rId6"/>
          </p:cNvPr>
          <p:cNvPicPr>
            <a:picLocks noChangeAspect="1" noChangeArrowheads="1"/>
          </p:cNvPicPr>
          <p:nvPr/>
        </p:nvPicPr>
        <p:blipFill>
          <a:blip r:embed="rId7"/>
          <a:srcRect/>
          <a:stretch>
            <a:fillRect/>
          </a:stretch>
        </p:blipFill>
        <p:spPr bwMode="auto">
          <a:xfrm>
            <a:off x="4932040" y="2352873"/>
            <a:ext cx="932688" cy="642942"/>
          </a:xfrm>
          <a:prstGeom prst="rect">
            <a:avLst/>
          </a:prstGeom>
          <a:noFill/>
        </p:spPr>
      </p:pic>
      <p:sp>
        <p:nvSpPr>
          <p:cNvPr id="7" name="TextBox 6"/>
          <p:cNvSpPr txBox="1"/>
          <p:nvPr/>
        </p:nvSpPr>
        <p:spPr>
          <a:xfrm>
            <a:off x="2761447" y="2973289"/>
            <a:ext cx="1491114" cy="584775"/>
          </a:xfrm>
          <a:prstGeom prst="rect">
            <a:avLst/>
          </a:prstGeom>
          <a:noFill/>
        </p:spPr>
        <p:txBody>
          <a:bodyPr wrap="none" rtlCol="0">
            <a:spAutoFit/>
          </a:bodyPr>
          <a:lstStyle/>
          <a:p>
            <a:pPr algn="ctr"/>
            <a:r>
              <a:rPr lang="ar-AE" sz="1600" b="1" dirty="0" smtClean="0">
                <a:solidFill>
                  <a:srgbClr val="FF0000"/>
                </a:solidFill>
              </a:rPr>
              <a:t>السيد / هولن </a:t>
            </a:r>
            <a:r>
              <a:rPr lang="ar-AE" sz="1600" b="1" dirty="0" err="1" smtClean="0">
                <a:solidFill>
                  <a:srgbClr val="FF0000"/>
                </a:solidFill>
              </a:rPr>
              <a:t>زهاو</a:t>
            </a:r>
            <a:r>
              <a:rPr lang="ar-AE" sz="1600" b="1" dirty="0" smtClean="0">
                <a:solidFill>
                  <a:srgbClr val="FF0000"/>
                </a:solidFill>
              </a:rPr>
              <a:t> </a:t>
            </a:r>
            <a:endParaRPr lang="ar-AE" sz="1600" b="1" dirty="0" smtClean="0">
              <a:solidFill>
                <a:srgbClr val="FF0000"/>
              </a:solidFill>
            </a:endParaRPr>
          </a:p>
          <a:p>
            <a:pPr algn="ctr"/>
            <a:r>
              <a:rPr lang="ar-AE" sz="1600" b="1" dirty="0" smtClean="0">
                <a:solidFill>
                  <a:srgbClr val="FF0000"/>
                </a:solidFill>
              </a:rPr>
              <a:t>الصين</a:t>
            </a:r>
            <a:endParaRPr lang="en-US" sz="1600" b="1" dirty="0">
              <a:solidFill>
                <a:srgbClr val="FF0000"/>
              </a:solidFill>
            </a:endParaRPr>
          </a:p>
        </p:txBody>
      </p:sp>
      <p:sp>
        <p:nvSpPr>
          <p:cNvPr id="8" name="TextBox 7"/>
          <p:cNvSpPr txBox="1"/>
          <p:nvPr/>
        </p:nvSpPr>
        <p:spPr>
          <a:xfrm>
            <a:off x="4672584" y="1655126"/>
            <a:ext cx="3682862" cy="646331"/>
          </a:xfrm>
          <a:prstGeom prst="rect">
            <a:avLst/>
          </a:prstGeom>
          <a:noFill/>
        </p:spPr>
        <p:txBody>
          <a:bodyPr wrap="square" rtlCol="0">
            <a:spAutoFit/>
          </a:bodyPr>
          <a:lstStyle/>
          <a:p>
            <a:pPr algn="r" rtl="1"/>
            <a:r>
              <a:rPr lang="ar-AE" sz="1200" b="1" dirty="0" smtClean="0">
                <a:solidFill>
                  <a:srgbClr val="0091EA"/>
                </a:solidFill>
              </a:rPr>
              <a:t>- مدير </a:t>
            </a:r>
            <a:r>
              <a:rPr lang="ar-AE" sz="1200" b="1" dirty="0" smtClean="0">
                <a:solidFill>
                  <a:srgbClr val="0091EA"/>
                </a:solidFill>
              </a:rPr>
              <a:t>قطاع تقييس الاتصالات لولايتين منذ عام 2000 إلى 2006</a:t>
            </a:r>
          </a:p>
          <a:p>
            <a:pPr algn="r" rtl="1"/>
            <a:r>
              <a:rPr lang="ar-AE" sz="1200" b="1" dirty="0" smtClean="0">
                <a:solidFill>
                  <a:srgbClr val="0091EA"/>
                </a:solidFill>
              </a:rPr>
              <a:t>- نائب </a:t>
            </a:r>
            <a:r>
              <a:rPr lang="ar-AE" sz="1200" b="1" dirty="0" smtClean="0">
                <a:solidFill>
                  <a:srgbClr val="0091EA"/>
                </a:solidFill>
              </a:rPr>
              <a:t>الأمين العام الحالي لولايتين منذ عام 2006 إلى 2014</a:t>
            </a:r>
          </a:p>
          <a:p>
            <a:pPr algn="r" rtl="1"/>
            <a:r>
              <a:rPr lang="ar-AE" sz="1200" b="1" dirty="0" smtClean="0">
                <a:solidFill>
                  <a:srgbClr val="0091EA"/>
                </a:solidFill>
              </a:rPr>
              <a:t>- الأمين </a:t>
            </a:r>
            <a:r>
              <a:rPr lang="ar-AE" sz="1200" b="1" dirty="0" smtClean="0">
                <a:solidFill>
                  <a:srgbClr val="0091EA"/>
                </a:solidFill>
              </a:rPr>
              <a:t>العام للاتحاد منذ عام 2014</a:t>
            </a: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67744" y="1224165"/>
            <a:ext cx="2581275" cy="1771650"/>
          </a:xfrm>
          <a:prstGeom prst="rect">
            <a:avLst/>
          </a:prstGeom>
        </p:spPr>
      </p:pic>
      <p:sp>
        <p:nvSpPr>
          <p:cNvPr id="10" name="TextBox 9"/>
          <p:cNvSpPr txBox="1"/>
          <p:nvPr/>
        </p:nvSpPr>
        <p:spPr>
          <a:xfrm>
            <a:off x="4294623" y="1153322"/>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الأمين العام  </a:t>
            </a:r>
            <a:endParaRPr lang="ar-AE" sz="2000" b="1" dirty="0">
              <a:solidFill>
                <a:srgbClr val="0091EA"/>
              </a:solidFill>
              <a:latin typeface="Roboto Slab"/>
              <a:ea typeface="Roboto Slab"/>
              <a:cs typeface="Roboto Slab"/>
              <a:sym typeface="Roboto Slab"/>
            </a:endParaRPr>
          </a:p>
        </p:txBody>
      </p:sp>
      <p:grpSp>
        <p:nvGrpSpPr>
          <p:cNvPr id="11" name="Group 10"/>
          <p:cNvGrpSpPr/>
          <p:nvPr/>
        </p:nvGrpSpPr>
        <p:grpSpPr>
          <a:xfrm>
            <a:off x="2089082" y="4835685"/>
            <a:ext cx="5482064" cy="1702335"/>
            <a:chOff x="2051798" y="2889286"/>
            <a:chExt cx="5482064" cy="1702335"/>
          </a:xfrm>
        </p:grpSpPr>
        <p:sp>
          <p:nvSpPr>
            <p:cNvPr id="17" name="TextBox 16"/>
            <p:cNvSpPr txBox="1"/>
            <p:nvPr/>
          </p:nvSpPr>
          <p:spPr>
            <a:xfrm>
              <a:off x="4041728" y="2889286"/>
              <a:ext cx="3492134" cy="461665"/>
            </a:xfrm>
            <a:prstGeom prst="rect">
              <a:avLst/>
            </a:prstGeom>
            <a:noFill/>
          </p:spPr>
          <p:txBody>
            <a:bodyPr wrap="square" rtlCol="0">
              <a:spAutoFit/>
            </a:bodyPr>
            <a:lstStyle/>
            <a:p>
              <a:pPr algn="r" rtl="1"/>
              <a:r>
                <a:rPr lang="ar-AE" sz="1200" b="1" dirty="0" smtClean="0">
                  <a:solidFill>
                    <a:srgbClr val="0091EA"/>
                  </a:solidFill>
                </a:rPr>
                <a:t>- مدير </a:t>
              </a:r>
              <a:r>
                <a:rPr lang="ar-AE" sz="1200" b="1" dirty="0">
                  <a:solidFill>
                    <a:srgbClr val="0091EA"/>
                  </a:solidFill>
                </a:rPr>
                <a:t>قطاع تقييس الاتصالات </a:t>
              </a:r>
              <a:r>
                <a:rPr lang="ar-AE" sz="1200" b="1" dirty="0" smtClean="0">
                  <a:solidFill>
                    <a:srgbClr val="0091EA"/>
                  </a:solidFill>
                </a:rPr>
                <a:t>لولايتين منذ </a:t>
              </a:r>
              <a:r>
                <a:rPr lang="ar-AE" sz="1200" b="1" dirty="0">
                  <a:solidFill>
                    <a:srgbClr val="0091EA"/>
                  </a:solidFill>
                </a:rPr>
                <a:t>عام 2006 إلى </a:t>
              </a:r>
              <a:r>
                <a:rPr lang="ar-AE" sz="1200" b="1" dirty="0" smtClean="0">
                  <a:solidFill>
                    <a:srgbClr val="0091EA"/>
                  </a:solidFill>
                </a:rPr>
                <a:t>2014</a:t>
              </a:r>
              <a:endParaRPr lang="ar-AE" sz="1200" b="1" dirty="0">
                <a:solidFill>
                  <a:srgbClr val="0091EA"/>
                </a:solidFill>
              </a:endParaRPr>
            </a:p>
            <a:p>
              <a:pPr algn="r" rtl="1"/>
              <a:r>
                <a:rPr lang="ar-AE" sz="1200" b="1" dirty="0" smtClean="0">
                  <a:solidFill>
                    <a:srgbClr val="0091EA"/>
                  </a:solidFill>
                </a:rPr>
                <a:t>- نائب </a:t>
              </a:r>
              <a:r>
                <a:rPr lang="ar-AE" sz="1200" b="1" dirty="0">
                  <a:solidFill>
                    <a:srgbClr val="0091EA"/>
                  </a:solidFill>
                </a:rPr>
                <a:t>الأمين العام منذ عام 2014</a:t>
              </a:r>
            </a:p>
          </p:txBody>
        </p:sp>
        <p:pic>
          <p:nvPicPr>
            <p:cNvPr id="18" name="Picture 2" descr="http://www.google.ae/images?q=tbn:XEoxHPeHwsdZFM::www.clim-atic.org/images/logos/uk-flag.png&amp;h=86&amp;w=143&amp;usg=__vD2BxLRjJy_LuLWZ7-fFkthQ1L0=">
              <a:hlinkClick r:id="rId9"/>
            </p:cNvPr>
            <p:cNvPicPr>
              <a:picLocks noChangeAspect="1" noChangeArrowheads="1"/>
            </p:cNvPicPr>
            <p:nvPr/>
          </p:nvPicPr>
          <p:blipFill>
            <a:blip r:embed="rId10"/>
            <a:srcRect/>
            <a:stretch>
              <a:fillRect/>
            </a:stretch>
          </p:blipFill>
          <p:spPr bwMode="auto">
            <a:xfrm>
              <a:off x="4112782" y="3402204"/>
              <a:ext cx="925101" cy="635444"/>
            </a:xfrm>
            <a:prstGeom prst="rect">
              <a:avLst/>
            </a:prstGeom>
            <a:noFill/>
          </p:spPr>
        </p:pic>
        <p:sp>
          <p:nvSpPr>
            <p:cNvPr id="19" name="TextBox 18"/>
            <p:cNvSpPr txBox="1"/>
            <p:nvPr/>
          </p:nvSpPr>
          <p:spPr>
            <a:xfrm>
              <a:off x="2051798" y="4068401"/>
              <a:ext cx="2268611" cy="523220"/>
            </a:xfrm>
            <a:prstGeom prst="rect">
              <a:avLst/>
            </a:prstGeom>
            <a:noFill/>
          </p:spPr>
          <p:txBody>
            <a:bodyPr wrap="square" rtlCol="0">
              <a:spAutoFit/>
            </a:bodyPr>
            <a:lstStyle/>
            <a:p>
              <a:pPr algn="ctr"/>
              <a:r>
                <a:rPr lang="ar-AE" sz="1400" b="1" dirty="0" smtClean="0">
                  <a:solidFill>
                    <a:srgbClr val="FF0000"/>
                  </a:solidFill>
                </a:rPr>
                <a:t>السيد</a:t>
              </a:r>
              <a:r>
                <a:rPr lang="ar-AE" sz="1400" b="1" dirty="0" smtClean="0">
                  <a:solidFill>
                    <a:srgbClr val="FF0000"/>
                  </a:solidFill>
                </a:rPr>
                <a:t>/ مالكوم </a:t>
              </a:r>
              <a:r>
                <a:rPr lang="ar-AE" sz="1400" b="1" dirty="0" smtClean="0">
                  <a:solidFill>
                    <a:srgbClr val="FF0000"/>
                  </a:solidFill>
                </a:rPr>
                <a:t>جونسون</a:t>
              </a:r>
            </a:p>
            <a:p>
              <a:pPr algn="ctr"/>
              <a:r>
                <a:rPr lang="ar-AE" sz="1400" b="1" dirty="0" smtClean="0">
                  <a:solidFill>
                    <a:srgbClr val="FF0000"/>
                  </a:solidFill>
                </a:rPr>
                <a:t>المملكة </a:t>
              </a:r>
              <a:r>
                <a:rPr lang="ar-AE" sz="1400" b="1" dirty="0" smtClean="0">
                  <a:solidFill>
                    <a:srgbClr val="FF0000"/>
                  </a:solidFill>
                </a:rPr>
                <a:t>المتحدة</a:t>
              </a:r>
              <a:endParaRPr lang="en-US" sz="1400" b="1" dirty="0">
                <a:solidFill>
                  <a:srgbClr val="FF0000"/>
                </a:solidFill>
              </a:endParaRPr>
            </a:p>
          </p:txBody>
        </p:sp>
      </p:grpSp>
      <p:sp>
        <p:nvSpPr>
          <p:cNvPr id="20" name="TextBox 19"/>
          <p:cNvSpPr txBox="1"/>
          <p:nvPr/>
        </p:nvSpPr>
        <p:spPr>
          <a:xfrm>
            <a:off x="3461587" y="4310079"/>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نائب الأمين العام  </a:t>
            </a:r>
            <a:endParaRPr lang="ar-AE" sz="2000" b="1" dirty="0">
              <a:solidFill>
                <a:srgbClr val="0091EA"/>
              </a:solidFill>
              <a:latin typeface="Roboto Slab"/>
              <a:ea typeface="Roboto Slab"/>
              <a:cs typeface="Roboto Slab"/>
              <a:sym typeface="Roboto Slab"/>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58395" y="3739241"/>
            <a:ext cx="1719829" cy="2291672"/>
          </a:xfrm>
          <a:prstGeom prst="rect">
            <a:avLst/>
          </a:prstGeom>
        </p:spPr>
      </p:pic>
    </p:spTree>
    <p:extLst>
      <p:ext uri="{BB962C8B-B14F-4D97-AF65-F5344CB8AC3E}">
        <p14:creationId xmlns:p14="http://schemas.microsoft.com/office/powerpoint/2010/main" val="300759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13" name="TextBox 12"/>
          <p:cNvSpPr txBox="1"/>
          <p:nvPr/>
        </p:nvSpPr>
        <p:spPr>
          <a:xfrm>
            <a:off x="4672584" y="317565"/>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المناصب العليا في الاتحاد  </a:t>
            </a:r>
            <a:endParaRPr lang="ar-AE" sz="2000" b="1" dirty="0">
              <a:solidFill>
                <a:srgbClr val="0091EA"/>
              </a:solidFill>
              <a:latin typeface="Roboto Slab"/>
              <a:ea typeface="Roboto Slab"/>
              <a:cs typeface="Roboto Slab"/>
              <a:sym typeface="Roboto Slab"/>
            </a:endParaRPr>
          </a:p>
        </p:txBody>
      </p:sp>
      <p:sp>
        <p:nvSpPr>
          <p:cNvPr id="7" name="TextBox 6"/>
          <p:cNvSpPr txBox="1"/>
          <p:nvPr/>
        </p:nvSpPr>
        <p:spPr>
          <a:xfrm>
            <a:off x="2789168" y="2773623"/>
            <a:ext cx="1834390" cy="523220"/>
          </a:xfrm>
          <a:prstGeom prst="rect">
            <a:avLst/>
          </a:prstGeom>
          <a:noFill/>
        </p:spPr>
        <p:txBody>
          <a:bodyPr wrap="square" rtlCol="0">
            <a:spAutoFit/>
          </a:bodyPr>
          <a:lstStyle/>
          <a:p>
            <a:pPr algn="ctr"/>
            <a:r>
              <a:rPr lang="ar-AE" b="1" dirty="0" smtClean="0">
                <a:solidFill>
                  <a:srgbClr val="FF0000"/>
                </a:solidFill>
              </a:rPr>
              <a:t>السيد / </a:t>
            </a:r>
            <a:r>
              <a:rPr lang="ar-AE" b="1" dirty="0" smtClean="0">
                <a:solidFill>
                  <a:srgbClr val="FF0000"/>
                </a:solidFill>
              </a:rPr>
              <a:t>فرانسوا </a:t>
            </a:r>
            <a:r>
              <a:rPr lang="ar-AE" b="1" dirty="0" err="1" smtClean="0">
                <a:solidFill>
                  <a:srgbClr val="FF0000"/>
                </a:solidFill>
              </a:rPr>
              <a:t>رانسي</a:t>
            </a:r>
            <a:r>
              <a:rPr lang="ar-AE" b="1" dirty="0" smtClean="0">
                <a:solidFill>
                  <a:srgbClr val="FF0000"/>
                </a:solidFill>
              </a:rPr>
              <a:t> </a:t>
            </a:r>
            <a:endParaRPr lang="ar-AE" b="1" dirty="0" smtClean="0">
              <a:solidFill>
                <a:srgbClr val="FF0000"/>
              </a:solidFill>
            </a:endParaRPr>
          </a:p>
          <a:p>
            <a:pPr algn="ctr"/>
            <a:r>
              <a:rPr lang="ar-AE" b="1" dirty="0" smtClean="0">
                <a:solidFill>
                  <a:srgbClr val="FF0000"/>
                </a:solidFill>
              </a:rPr>
              <a:t>فرنسا</a:t>
            </a:r>
            <a:endParaRPr lang="en-US" b="1" dirty="0">
              <a:solidFill>
                <a:srgbClr val="FF0000"/>
              </a:solidFill>
            </a:endParaRPr>
          </a:p>
        </p:txBody>
      </p:sp>
      <p:sp>
        <p:nvSpPr>
          <p:cNvPr id="8" name="TextBox 7"/>
          <p:cNvSpPr txBox="1"/>
          <p:nvPr/>
        </p:nvSpPr>
        <p:spPr>
          <a:xfrm>
            <a:off x="3706363" y="1632839"/>
            <a:ext cx="3682862" cy="461665"/>
          </a:xfrm>
          <a:prstGeom prst="rect">
            <a:avLst/>
          </a:prstGeom>
          <a:noFill/>
        </p:spPr>
        <p:txBody>
          <a:bodyPr wrap="square" rtlCol="0">
            <a:spAutoFit/>
          </a:bodyPr>
          <a:lstStyle/>
          <a:p>
            <a:pPr algn="r" rtl="1"/>
            <a:r>
              <a:rPr lang="ar-AE" sz="1200" b="1" dirty="0" smtClean="0">
                <a:solidFill>
                  <a:srgbClr val="0091EA"/>
                </a:solidFill>
              </a:rPr>
              <a:t>- مدير قطاع </a:t>
            </a:r>
            <a:r>
              <a:rPr lang="ar-AE" sz="1200" b="1" dirty="0" smtClean="0">
                <a:solidFill>
                  <a:srgbClr val="0091EA"/>
                </a:solidFill>
              </a:rPr>
              <a:t>الراديو منذ </a:t>
            </a:r>
            <a:r>
              <a:rPr lang="ar-AE" sz="1200" b="1" dirty="0" smtClean="0">
                <a:solidFill>
                  <a:srgbClr val="0091EA"/>
                </a:solidFill>
              </a:rPr>
              <a:t>عام </a:t>
            </a:r>
            <a:r>
              <a:rPr lang="ar-AE" sz="1200" b="1" dirty="0" smtClean="0">
                <a:solidFill>
                  <a:srgbClr val="0091EA"/>
                </a:solidFill>
              </a:rPr>
              <a:t>2010</a:t>
            </a:r>
            <a:endParaRPr lang="ar-AE" sz="1200" b="1" dirty="0" smtClean="0">
              <a:solidFill>
                <a:srgbClr val="0091EA"/>
              </a:solidFill>
            </a:endParaRPr>
          </a:p>
          <a:p>
            <a:pPr algn="r" rtl="1"/>
            <a:r>
              <a:rPr lang="ar-AE" sz="1200" b="1" dirty="0" smtClean="0">
                <a:solidFill>
                  <a:srgbClr val="0091EA"/>
                </a:solidFill>
              </a:rPr>
              <a:t>- </a:t>
            </a:r>
            <a:r>
              <a:rPr lang="ar-AE" sz="1200" b="1" dirty="0" smtClean="0">
                <a:solidFill>
                  <a:srgbClr val="0091EA"/>
                </a:solidFill>
              </a:rPr>
              <a:t>ترأس المؤتمر العالمي للاتصالات الراديوية عام 2007</a:t>
            </a:r>
            <a:endParaRPr lang="ar-AE" sz="1200" b="1" dirty="0" smtClean="0">
              <a:solidFill>
                <a:srgbClr val="0091EA"/>
              </a:solidFill>
            </a:endParaRPr>
          </a:p>
        </p:txBody>
      </p:sp>
      <p:sp>
        <p:nvSpPr>
          <p:cNvPr id="10" name="TextBox 9"/>
          <p:cNvSpPr txBox="1"/>
          <p:nvPr/>
        </p:nvSpPr>
        <p:spPr>
          <a:xfrm>
            <a:off x="3328402" y="1089502"/>
            <a:ext cx="4060823" cy="501804"/>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مدير قطاع الراديو   </a:t>
            </a:r>
            <a:endParaRPr lang="ar-AE" sz="2000" b="1" dirty="0">
              <a:solidFill>
                <a:srgbClr val="0091EA"/>
              </a:solidFill>
              <a:latin typeface="Roboto Slab"/>
              <a:ea typeface="Roboto Slab"/>
              <a:cs typeface="Roboto Slab"/>
              <a:sym typeface="Roboto Slab"/>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466" y="1349007"/>
            <a:ext cx="2172719" cy="1448479"/>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9940" y="2130084"/>
            <a:ext cx="932688" cy="667402"/>
          </a:xfrm>
          <a:prstGeom prst="rect">
            <a:avLst/>
          </a:prstGeom>
        </p:spPr>
      </p:pic>
      <p:sp>
        <p:nvSpPr>
          <p:cNvPr id="21" name="TextBox 20"/>
          <p:cNvSpPr txBox="1"/>
          <p:nvPr/>
        </p:nvSpPr>
        <p:spPr>
          <a:xfrm>
            <a:off x="4635431" y="5746823"/>
            <a:ext cx="1834390" cy="523220"/>
          </a:xfrm>
          <a:prstGeom prst="rect">
            <a:avLst/>
          </a:prstGeom>
          <a:noFill/>
        </p:spPr>
        <p:txBody>
          <a:bodyPr wrap="square" rtlCol="0">
            <a:spAutoFit/>
          </a:bodyPr>
          <a:lstStyle/>
          <a:p>
            <a:pPr algn="ctr"/>
            <a:r>
              <a:rPr lang="ar-AE" b="1" dirty="0" smtClean="0">
                <a:solidFill>
                  <a:srgbClr val="FF0000"/>
                </a:solidFill>
              </a:rPr>
              <a:t>السيد / </a:t>
            </a:r>
            <a:r>
              <a:rPr lang="ar-AE" b="1" dirty="0" err="1" smtClean="0">
                <a:solidFill>
                  <a:srgbClr val="FF0000"/>
                </a:solidFill>
              </a:rPr>
              <a:t>تشيسب</a:t>
            </a:r>
            <a:r>
              <a:rPr lang="ar-AE" b="1" dirty="0" smtClean="0">
                <a:solidFill>
                  <a:srgbClr val="FF0000"/>
                </a:solidFill>
              </a:rPr>
              <a:t> لي </a:t>
            </a:r>
            <a:endParaRPr lang="ar-AE" b="1" dirty="0" smtClean="0">
              <a:solidFill>
                <a:srgbClr val="FF0000"/>
              </a:solidFill>
            </a:endParaRPr>
          </a:p>
          <a:p>
            <a:pPr algn="ctr"/>
            <a:r>
              <a:rPr lang="ar-AE" b="1" dirty="0" smtClean="0">
                <a:solidFill>
                  <a:srgbClr val="FF0000"/>
                </a:solidFill>
              </a:rPr>
              <a:t>كوريا</a:t>
            </a:r>
            <a:endParaRPr lang="en-US" b="1" dirty="0">
              <a:solidFill>
                <a:srgbClr val="FF0000"/>
              </a:solidFill>
            </a:endParaRPr>
          </a:p>
        </p:txBody>
      </p:sp>
      <p:sp>
        <p:nvSpPr>
          <p:cNvPr id="22" name="TextBox 21"/>
          <p:cNvSpPr txBox="1"/>
          <p:nvPr/>
        </p:nvSpPr>
        <p:spPr>
          <a:xfrm>
            <a:off x="4889621" y="4350815"/>
            <a:ext cx="3682862" cy="461665"/>
          </a:xfrm>
          <a:prstGeom prst="rect">
            <a:avLst/>
          </a:prstGeom>
          <a:noFill/>
        </p:spPr>
        <p:txBody>
          <a:bodyPr wrap="square" rtlCol="0">
            <a:spAutoFit/>
          </a:bodyPr>
          <a:lstStyle/>
          <a:p>
            <a:pPr algn="r" rtl="1"/>
            <a:r>
              <a:rPr lang="ar-AE" sz="1200" b="1" dirty="0" smtClean="0">
                <a:solidFill>
                  <a:srgbClr val="0091EA"/>
                </a:solidFill>
              </a:rPr>
              <a:t>- مدير قطاع </a:t>
            </a:r>
            <a:r>
              <a:rPr lang="ar-AE" sz="1200" b="1" dirty="0" smtClean="0">
                <a:solidFill>
                  <a:srgbClr val="0091EA"/>
                </a:solidFill>
              </a:rPr>
              <a:t>التقييس منذ </a:t>
            </a:r>
            <a:r>
              <a:rPr lang="ar-AE" sz="1200" b="1" dirty="0" smtClean="0">
                <a:solidFill>
                  <a:srgbClr val="0091EA"/>
                </a:solidFill>
              </a:rPr>
              <a:t>عام </a:t>
            </a:r>
            <a:r>
              <a:rPr lang="ar-AE" sz="1200" b="1" dirty="0" smtClean="0">
                <a:solidFill>
                  <a:srgbClr val="0091EA"/>
                </a:solidFill>
              </a:rPr>
              <a:t>2014</a:t>
            </a:r>
            <a:endParaRPr lang="ar-AE" sz="1200" b="1" dirty="0" smtClean="0">
              <a:solidFill>
                <a:srgbClr val="0091EA"/>
              </a:solidFill>
            </a:endParaRPr>
          </a:p>
          <a:p>
            <a:pPr algn="r" rtl="1"/>
            <a:r>
              <a:rPr lang="ar-AE" sz="1200" b="1" dirty="0" smtClean="0">
                <a:solidFill>
                  <a:srgbClr val="0091EA"/>
                </a:solidFill>
              </a:rPr>
              <a:t>- </a:t>
            </a:r>
            <a:r>
              <a:rPr lang="ar-AE" sz="1200" b="1" dirty="0" smtClean="0">
                <a:solidFill>
                  <a:srgbClr val="0091EA"/>
                </a:solidFill>
              </a:rPr>
              <a:t>رئيس لجنة الدراسات 13 منذ عام 2008</a:t>
            </a:r>
            <a:endParaRPr lang="ar-AE" sz="1200" b="1" dirty="0" smtClean="0">
              <a:solidFill>
                <a:srgbClr val="0091EA"/>
              </a:solidFill>
            </a:endParaRPr>
          </a:p>
        </p:txBody>
      </p:sp>
      <p:sp>
        <p:nvSpPr>
          <p:cNvPr id="24" name="TextBox 23"/>
          <p:cNvSpPr txBox="1"/>
          <p:nvPr/>
        </p:nvSpPr>
        <p:spPr>
          <a:xfrm>
            <a:off x="269411" y="5585473"/>
            <a:ext cx="1834390" cy="523220"/>
          </a:xfrm>
          <a:prstGeom prst="rect">
            <a:avLst/>
          </a:prstGeom>
          <a:noFill/>
        </p:spPr>
        <p:txBody>
          <a:bodyPr wrap="square" rtlCol="0">
            <a:spAutoFit/>
          </a:bodyPr>
          <a:lstStyle/>
          <a:p>
            <a:pPr algn="ctr"/>
            <a:r>
              <a:rPr lang="ar-AE" b="1" dirty="0" smtClean="0">
                <a:solidFill>
                  <a:srgbClr val="FF0000"/>
                </a:solidFill>
              </a:rPr>
              <a:t>السيد </a:t>
            </a:r>
            <a:r>
              <a:rPr lang="ar-AE" b="1" dirty="0" smtClean="0">
                <a:solidFill>
                  <a:srgbClr val="FF0000"/>
                </a:solidFill>
              </a:rPr>
              <a:t>/ </a:t>
            </a:r>
            <a:r>
              <a:rPr lang="ar-AE" b="1" dirty="0" err="1" smtClean="0">
                <a:solidFill>
                  <a:srgbClr val="FF0000"/>
                </a:solidFill>
              </a:rPr>
              <a:t>إبراهيما</a:t>
            </a:r>
            <a:r>
              <a:rPr lang="ar-AE" b="1" dirty="0" smtClean="0">
                <a:solidFill>
                  <a:srgbClr val="FF0000"/>
                </a:solidFill>
              </a:rPr>
              <a:t> </a:t>
            </a:r>
            <a:r>
              <a:rPr lang="ar-AE" b="1" dirty="0" err="1" smtClean="0">
                <a:solidFill>
                  <a:srgbClr val="FF0000"/>
                </a:solidFill>
              </a:rPr>
              <a:t>سانو</a:t>
            </a:r>
            <a:r>
              <a:rPr lang="ar-AE" b="1" dirty="0" smtClean="0">
                <a:solidFill>
                  <a:srgbClr val="FF0000"/>
                </a:solidFill>
              </a:rPr>
              <a:t> </a:t>
            </a:r>
            <a:endParaRPr lang="ar-AE" b="1" dirty="0" smtClean="0">
              <a:solidFill>
                <a:srgbClr val="FF0000"/>
              </a:solidFill>
            </a:endParaRPr>
          </a:p>
          <a:p>
            <a:pPr algn="ctr"/>
            <a:r>
              <a:rPr lang="ar-AE" b="1" dirty="0" smtClean="0">
                <a:solidFill>
                  <a:srgbClr val="FF0000"/>
                </a:solidFill>
              </a:rPr>
              <a:t>بوركينا فاسو</a:t>
            </a:r>
            <a:endParaRPr lang="en-US" b="1" dirty="0">
              <a:solidFill>
                <a:srgbClr val="FF0000"/>
              </a:solidFill>
            </a:endParaRPr>
          </a:p>
        </p:txBody>
      </p:sp>
      <p:sp>
        <p:nvSpPr>
          <p:cNvPr id="25" name="TextBox 24"/>
          <p:cNvSpPr txBox="1"/>
          <p:nvPr/>
        </p:nvSpPr>
        <p:spPr>
          <a:xfrm>
            <a:off x="2131129" y="4359978"/>
            <a:ext cx="2596319" cy="461665"/>
          </a:xfrm>
          <a:prstGeom prst="rect">
            <a:avLst/>
          </a:prstGeom>
          <a:noFill/>
        </p:spPr>
        <p:txBody>
          <a:bodyPr wrap="square" rtlCol="0">
            <a:spAutoFit/>
          </a:bodyPr>
          <a:lstStyle/>
          <a:p>
            <a:pPr algn="r" rtl="1"/>
            <a:r>
              <a:rPr lang="ar-AE" sz="1200" b="1" dirty="0" smtClean="0">
                <a:solidFill>
                  <a:srgbClr val="0091EA"/>
                </a:solidFill>
              </a:rPr>
              <a:t>- مدير قطاع </a:t>
            </a:r>
            <a:r>
              <a:rPr lang="ar-AE" sz="1200" b="1" dirty="0" smtClean="0">
                <a:solidFill>
                  <a:srgbClr val="0091EA"/>
                </a:solidFill>
              </a:rPr>
              <a:t>التنمية منذ </a:t>
            </a:r>
            <a:r>
              <a:rPr lang="ar-AE" sz="1200" b="1" dirty="0" smtClean="0">
                <a:solidFill>
                  <a:srgbClr val="0091EA"/>
                </a:solidFill>
              </a:rPr>
              <a:t>عام </a:t>
            </a:r>
            <a:r>
              <a:rPr lang="ar-AE" sz="1200" b="1" dirty="0" smtClean="0">
                <a:solidFill>
                  <a:srgbClr val="0091EA"/>
                </a:solidFill>
              </a:rPr>
              <a:t>2010</a:t>
            </a:r>
            <a:endParaRPr lang="ar-AE" sz="1200" b="1" dirty="0" smtClean="0">
              <a:solidFill>
                <a:srgbClr val="0091EA"/>
              </a:solidFill>
            </a:endParaRPr>
          </a:p>
          <a:p>
            <a:pPr algn="r" rtl="1"/>
            <a:r>
              <a:rPr lang="ar-AE" sz="1200" b="1" dirty="0" smtClean="0">
                <a:solidFill>
                  <a:srgbClr val="0091EA"/>
                </a:solidFill>
              </a:rPr>
              <a:t>- </a:t>
            </a:r>
            <a:r>
              <a:rPr lang="ar-AE" sz="1200" b="1" dirty="0" smtClean="0">
                <a:solidFill>
                  <a:srgbClr val="0091EA"/>
                </a:solidFill>
              </a:rPr>
              <a:t>مدير المكتب الإقليمي الأفريقي حتى عام 2010</a:t>
            </a:r>
            <a:endParaRPr lang="ar-AE" sz="1200" b="1" dirty="0" smtClean="0">
              <a:solidFill>
                <a:srgbClr val="0091EA"/>
              </a:solidFill>
            </a:endParaRPr>
          </a:p>
        </p:txBody>
      </p:sp>
      <p:sp>
        <p:nvSpPr>
          <p:cNvPr id="26" name="TextBox 25"/>
          <p:cNvSpPr txBox="1"/>
          <p:nvPr/>
        </p:nvSpPr>
        <p:spPr>
          <a:xfrm>
            <a:off x="646715" y="3853496"/>
            <a:ext cx="4060823" cy="553998"/>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مدير قطاع التنمية  </a:t>
            </a:r>
            <a:endParaRPr lang="ar-AE" sz="2000" b="1" dirty="0">
              <a:solidFill>
                <a:srgbClr val="0091EA"/>
              </a:solidFill>
              <a:latin typeface="Roboto Slab"/>
              <a:ea typeface="Roboto Slab"/>
              <a:cs typeface="Roboto Slab"/>
              <a:sym typeface="Roboto Slab"/>
            </a:endParaRPr>
          </a:p>
        </p:txBody>
      </p:sp>
      <p:sp>
        <p:nvSpPr>
          <p:cNvPr id="29" name="TextBox 28"/>
          <p:cNvSpPr txBox="1"/>
          <p:nvPr/>
        </p:nvSpPr>
        <p:spPr>
          <a:xfrm>
            <a:off x="4446751" y="3853404"/>
            <a:ext cx="4060823" cy="553998"/>
          </a:xfrm>
          <a:prstGeom prst="rect">
            <a:avLst/>
          </a:prstGeom>
          <a:noFill/>
        </p:spPr>
        <p:txBody>
          <a:bodyPr wrap="square" rtlCol="0">
            <a:spAutoFit/>
          </a:bodyPr>
          <a:lstStyle/>
          <a:p>
            <a:pPr algn="r" rtl="1">
              <a:lnSpc>
                <a:spcPct val="150000"/>
              </a:lnSpc>
            </a:pPr>
            <a:r>
              <a:rPr lang="ar-AE" sz="2000" b="1" dirty="0" smtClean="0">
                <a:solidFill>
                  <a:srgbClr val="0091EA"/>
                </a:solidFill>
                <a:latin typeface="Roboto Slab"/>
                <a:ea typeface="Roboto Slab"/>
                <a:cs typeface="Roboto Slab"/>
                <a:sym typeface="Roboto Slab"/>
              </a:rPr>
              <a:t>مدير قطاع التقييس  </a:t>
            </a:r>
            <a:endParaRPr lang="ar-AE" sz="2000" b="1" dirty="0">
              <a:solidFill>
                <a:srgbClr val="0091EA"/>
              </a:solidFill>
              <a:latin typeface="Roboto Slab"/>
              <a:ea typeface="Roboto Slab"/>
              <a:cs typeface="Roboto Slab"/>
              <a:sym typeface="Roboto Slab"/>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2158" y="3860871"/>
            <a:ext cx="1400937" cy="183802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8996" y="4949754"/>
            <a:ext cx="932688" cy="71054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084" y="4152880"/>
            <a:ext cx="1889045" cy="1474559"/>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29734" y="4931192"/>
            <a:ext cx="932335" cy="660684"/>
          </a:xfrm>
          <a:prstGeom prst="rect">
            <a:avLst/>
          </a:prstGeom>
        </p:spPr>
      </p:pic>
    </p:spTree>
    <p:extLst>
      <p:ext uri="{BB962C8B-B14F-4D97-AF65-F5344CB8AC3E}">
        <p14:creationId xmlns:p14="http://schemas.microsoft.com/office/powerpoint/2010/main" val="2902506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6" name="TextBox 5"/>
          <p:cNvSpPr txBox="1"/>
          <p:nvPr/>
        </p:nvSpPr>
        <p:spPr>
          <a:xfrm>
            <a:off x="1475814" y="1254219"/>
            <a:ext cx="7296633" cy="3416320"/>
          </a:xfrm>
          <a:prstGeom prst="rect">
            <a:avLst/>
          </a:prstGeom>
          <a:noFill/>
        </p:spPr>
        <p:txBody>
          <a:bodyPr wrap="square" rtlCol="0">
            <a:spAutoFit/>
          </a:bodyPr>
          <a:lstStyle/>
          <a:p>
            <a:pPr marL="457200" indent="-457200" algn="just" rtl="1">
              <a:buAutoNum type="arabicPeriod"/>
            </a:pPr>
            <a:r>
              <a:rPr lang="ar-AE" sz="1800" dirty="0" smtClean="0">
                <a:solidFill>
                  <a:schemeClr val="tx1"/>
                </a:solidFill>
              </a:rPr>
              <a:t>مؤتمر المندوبين المفوضين (سيعقد المؤتمر القادم في مدينة دبي خلال الفترة من 29 أكتوبر إلى 16 نوفمبر 2018)</a:t>
            </a:r>
          </a:p>
          <a:p>
            <a:pPr marL="457200" indent="-457200" algn="just" rtl="1">
              <a:buAutoNum type="arabicPeriod"/>
            </a:pPr>
            <a:r>
              <a:rPr lang="ar-AE" sz="1800" dirty="0" smtClean="0">
                <a:solidFill>
                  <a:schemeClr val="tx1"/>
                </a:solidFill>
              </a:rPr>
              <a:t>المؤتمر العالمي للاتصالات الراديوية (سيعقد المؤتمر القادم في مدينة شرم الشيخ في الربع الأخير من عام 2019) </a:t>
            </a:r>
          </a:p>
          <a:p>
            <a:pPr marL="457200" indent="-457200" algn="just" rtl="1">
              <a:buFontTx/>
              <a:buAutoNum type="arabicPeriod"/>
            </a:pPr>
            <a:r>
              <a:rPr lang="ar-AE" sz="1800" dirty="0" smtClean="0">
                <a:solidFill>
                  <a:schemeClr val="tx1"/>
                </a:solidFill>
              </a:rPr>
              <a:t>جمعية الاتصالات الراديوية (ستعقد الجمعية القادمة </a:t>
            </a:r>
            <a:r>
              <a:rPr lang="ar-AE" sz="1800" dirty="0">
                <a:solidFill>
                  <a:schemeClr val="tx1"/>
                </a:solidFill>
              </a:rPr>
              <a:t>في مدينة شرم الشيخ في الربع الأخير من عام 2019) </a:t>
            </a:r>
            <a:endParaRPr lang="ar-AE" sz="1800" dirty="0" smtClean="0">
              <a:solidFill>
                <a:schemeClr val="tx1"/>
              </a:solidFill>
            </a:endParaRPr>
          </a:p>
          <a:p>
            <a:pPr marL="457200" indent="-457200" algn="just" rtl="1">
              <a:buAutoNum type="arabicPeriod"/>
            </a:pPr>
            <a:r>
              <a:rPr lang="ar-AE" sz="1800" dirty="0" smtClean="0">
                <a:solidFill>
                  <a:schemeClr val="tx1"/>
                </a:solidFill>
              </a:rPr>
              <a:t>الجمعية العالمية لتقييس الاتصالات (عقدت الجمعية السابقة بمدينة الحمامات في الربع الأخير من عام 2016 وستعقد الجمعية القادمة عام 2020)</a:t>
            </a:r>
          </a:p>
          <a:p>
            <a:pPr marL="457200" indent="-457200" algn="just" rtl="1">
              <a:buAutoNum type="arabicPeriod"/>
            </a:pPr>
            <a:r>
              <a:rPr lang="ar-AE" sz="1800" dirty="0" smtClean="0">
                <a:solidFill>
                  <a:schemeClr val="tx1"/>
                </a:solidFill>
              </a:rPr>
              <a:t>المؤتمر العالمي لتنمية الاتصالات (سيعقد المؤتمر القادم بمدينة بوينس آيرس خلال الفترة من 9 إلى 20 أكتوبر 2017) </a:t>
            </a:r>
          </a:p>
          <a:p>
            <a:pPr marL="457200" indent="-457200" algn="just" rtl="1">
              <a:buAutoNum type="arabicPeriod"/>
            </a:pPr>
            <a:r>
              <a:rPr lang="ar-AE" sz="1800" dirty="0" smtClean="0">
                <a:solidFill>
                  <a:schemeClr val="tx1"/>
                </a:solidFill>
              </a:rPr>
              <a:t>المؤتمر العالمي للاتصالات الدولية (عقد المؤتمر الأخير عام 2012 بدبي بعد 24 عام من عقده في مدينة ملبورن عام 1988 ولم يتم تحديد موعد المؤتمر القادم) </a:t>
            </a:r>
          </a:p>
        </p:txBody>
      </p:sp>
      <p:sp>
        <p:nvSpPr>
          <p:cNvPr id="7" name="TextBox 6"/>
          <p:cNvSpPr txBox="1"/>
          <p:nvPr/>
        </p:nvSpPr>
        <p:spPr>
          <a:xfrm>
            <a:off x="2439716" y="308552"/>
            <a:ext cx="6542253" cy="583750"/>
          </a:xfrm>
          <a:prstGeom prst="rect">
            <a:avLst/>
          </a:prstGeom>
          <a:noFill/>
        </p:spPr>
        <p:txBody>
          <a:bodyPr wrap="square" rtlCol="0">
            <a:spAutoFit/>
          </a:bodyPr>
          <a:lstStyle/>
          <a:p>
            <a:pPr algn="r" rtl="1">
              <a:lnSpc>
                <a:spcPct val="150000"/>
              </a:lnSpc>
            </a:pPr>
            <a:r>
              <a:rPr lang="ar-AE" sz="2400" b="1" dirty="0" smtClean="0">
                <a:solidFill>
                  <a:srgbClr val="0091EA"/>
                </a:solidFill>
                <a:latin typeface="Roboto Slab"/>
                <a:ea typeface="Roboto Slab"/>
                <a:cs typeface="Roboto Slab"/>
                <a:sym typeface="Roboto Slab"/>
              </a:rPr>
              <a:t>المؤتمرات الرئيسية للاتحاد الدولي للاتصالات</a:t>
            </a:r>
            <a:endParaRPr lang="ar-AE" sz="2400" b="1" dirty="0">
              <a:solidFill>
                <a:srgbClr val="0091EA"/>
              </a:solidFill>
              <a:latin typeface="Roboto Slab"/>
              <a:ea typeface="Roboto Slab"/>
              <a:cs typeface="Roboto Slab"/>
              <a:sym typeface="Roboto Slab"/>
            </a:endParaRPr>
          </a:p>
        </p:txBody>
      </p:sp>
    </p:spTree>
    <p:extLst>
      <p:ext uri="{BB962C8B-B14F-4D97-AF65-F5344CB8AC3E}">
        <p14:creationId xmlns:p14="http://schemas.microsoft.com/office/powerpoint/2010/main" val="2961460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12" name="Picture 11"/>
          <p:cNvPicPr>
            <a:picLocks noChangeAspect="1"/>
          </p:cNvPicPr>
          <p:nvPr/>
        </p:nvPicPr>
        <p:blipFill>
          <a:blip r:embed="rId4"/>
          <a:stretch>
            <a:fillRect/>
          </a:stretch>
        </p:blipFill>
        <p:spPr>
          <a:xfrm>
            <a:off x="8073873" y="5943598"/>
            <a:ext cx="787492" cy="8146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773" y="5994782"/>
            <a:ext cx="1452077" cy="763463"/>
          </a:xfrm>
          <a:prstGeom prst="rect">
            <a:avLst/>
          </a:prstGeom>
        </p:spPr>
      </p:pic>
      <p:sp>
        <p:nvSpPr>
          <p:cNvPr id="7" name="TextBox 6"/>
          <p:cNvSpPr txBox="1"/>
          <p:nvPr/>
        </p:nvSpPr>
        <p:spPr>
          <a:xfrm>
            <a:off x="2439716" y="308552"/>
            <a:ext cx="6542253" cy="583750"/>
          </a:xfrm>
          <a:prstGeom prst="rect">
            <a:avLst/>
          </a:prstGeom>
          <a:noFill/>
        </p:spPr>
        <p:txBody>
          <a:bodyPr wrap="square" rtlCol="0">
            <a:spAutoFit/>
          </a:bodyPr>
          <a:lstStyle/>
          <a:p>
            <a:pPr algn="r" rtl="1">
              <a:lnSpc>
                <a:spcPct val="150000"/>
              </a:lnSpc>
            </a:pPr>
            <a:r>
              <a:rPr lang="ar-AE" sz="2400" b="1" dirty="0" smtClean="0">
                <a:solidFill>
                  <a:srgbClr val="0091EA"/>
                </a:solidFill>
                <a:latin typeface="Roboto Slab"/>
                <a:ea typeface="Roboto Slab"/>
                <a:cs typeface="Roboto Slab"/>
                <a:sym typeface="Roboto Slab"/>
              </a:rPr>
              <a:t>مجلس الاتحاد الدولي للاتصالات </a:t>
            </a:r>
            <a:endParaRPr lang="ar-AE" sz="2400" b="1" dirty="0">
              <a:solidFill>
                <a:srgbClr val="0091EA"/>
              </a:solidFill>
              <a:latin typeface="Roboto Slab"/>
              <a:ea typeface="Roboto Slab"/>
              <a:cs typeface="Roboto Slab"/>
              <a:sym typeface="Roboto Slab"/>
            </a:endParaRPr>
          </a:p>
        </p:txBody>
      </p:sp>
      <p:sp>
        <p:nvSpPr>
          <p:cNvPr id="9" name="TextBox 8"/>
          <p:cNvSpPr txBox="1"/>
          <p:nvPr/>
        </p:nvSpPr>
        <p:spPr>
          <a:xfrm>
            <a:off x="1685336" y="924716"/>
            <a:ext cx="7296633" cy="3693319"/>
          </a:xfrm>
          <a:prstGeom prst="rect">
            <a:avLst/>
          </a:prstGeom>
          <a:noFill/>
        </p:spPr>
        <p:txBody>
          <a:bodyPr wrap="square" rtlCol="0">
            <a:spAutoFit/>
          </a:bodyPr>
          <a:lstStyle/>
          <a:p>
            <a:pPr algn="r" rtl="1"/>
            <a:r>
              <a:rPr lang="ar-SA" sz="1800" dirty="0" smtClean="0"/>
              <a:t>يقوم المجلس </a:t>
            </a:r>
            <a:r>
              <a:rPr lang="ar-SA" sz="1800" dirty="0"/>
              <a:t>بدور الهيئة الحاكمة للاتحاد في الفترات التي تقع بين مؤتمرات المندوبين المفوضين. ويتمثل هذا الدور في النظر في قضايا سياسات الاتصالات على اتساعها للتأكد من أن أنشطة الاتحاد وسياساته واستراتيجياته تستجيب بشكل كامل لبيئة الاتصالات الحالية الدينامية وسريعة التغير.</a:t>
            </a:r>
            <a:endParaRPr lang="en-US" sz="1800" dirty="0"/>
          </a:p>
          <a:p>
            <a:pPr algn="r" rtl="1"/>
            <a:r>
              <a:rPr lang="ar-SA" sz="1800" dirty="0"/>
              <a:t>ويعد المجلس كذلك تقريراً عن السياسات والتخطيط الاستراتيجي للاتحاد وهو المسؤول عن ضمان تسيير الأعمال اليومية للاتحاد بسلاسة وتنسيق برامج العمل والموافقة على الميزانيات والتحكم في الأمور المالية والنفقات.</a:t>
            </a:r>
            <a:endParaRPr lang="en-US" sz="1800" dirty="0"/>
          </a:p>
          <a:p>
            <a:pPr algn="r" rtl="1"/>
            <a:r>
              <a:rPr lang="ar-SA" sz="1800" dirty="0"/>
              <a:t>كما يتخذ المجلس كافة الخطوات لتسهيل تنفيذ أحكام دستور الاتحاد واتفاقية الاتحاد واللوائح الإدارية (لوائح الاتصالات الدولية ولوائح الراديو) وقرارات مؤتمرات المندوبين المفوضين؛ وقرارات مؤتمرات الاتحاد واجتماعاته الأخرى، حسب الاقتضاء.</a:t>
            </a:r>
            <a:endParaRPr lang="en-US" sz="1800" dirty="0"/>
          </a:p>
          <a:p>
            <a:pPr algn="r" rtl="1"/>
            <a:r>
              <a:rPr lang="ar-SA" sz="1800" dirty="0"/>
              <a:t>ويتم انتخاب الدول الأعضاء في مجلس الاتحاد خلال مؤتمرات المندوبين المفوضين ويبلغ عدد الدول الأعضاء في المجلس 48 دولة يتم توزيعهم على خمسة مناطق كالتالي: </a:t>
            </a:r>
            <a:endParaRPr lang="ar-AE" sz="1800" dirty="0" smtClean="0"/>
          </a:p>
          <a:p>
            <a:pPr algn="r" rtl="1"/>
            <a:endParaRPr lang="ar-AE" sz="1800" b="1" dirty="0">
              <a:solidFill>
                <a:srgbClr val="0091EA"/>
              </a:solidFill>
            </a:endParaRPr>
          </a:p>
          <a:p>
            <a:pPr algn="r" rtl="1"/>
            <a:endParaRPr lang="ar-AE" sz="1800" b="1" dirty="0" smtClean="0">
              <a:solidFill>
                <a:srgbClr val="0091EA"/>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771248188"/>
              </p:ext>
            </p:extLst>
          </p:nvPr>
        </p:nvGraphicFramePr>
        <p:xfrm>
          <a:off x="3458021" y="4149437"/>
          <a:ext cx="3751262" cy="1970850"/>
        </p:xfrm>
        <a:graphic>
          <a:graphicData uri="http://schemas.openxmlformats.org/drawingml/2006/table">
            <a:tbl>
              <a:tblPr rtl="1" firstRow="1" firstCol="1" bandRow="1">
                <a:tableStyleId>{8268981A-F0B3-4C53-BA84-1FAE1B61B3E5}</a:tableStyleId>
              </a:tblPr>
              <a:tblGrid>
                <a:gridCol w="835659"/>
                <a:gridCol w="1987911"/>
                <a:gridCol w="927692"/>
              </a:tblGrid>
              <a:tr h="307165">
                <a:tc>
                  <a:txBody>
                    <a:bodyPr/>
                    <a:lstStyle/>
                    <a:p>
                      <a:pPr marL="0" marR="0" algn="ctr" rtl="0"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200" b="1" dirty="0">
                          <a:effectLst/>
                        </a:rPr>
                        <a:t>المنطقة</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400" b="1">
                          <a:effectLst/>
                        </a:rPr>
                        <a:t>المسمى</a:t>
                      </a:r>
                      <a:endParaRPr lang="en-US" sz="14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0"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200" b="1" dirty="0">
                          <a:effectLst/>
                        </a:rPr>
                        <a:t>عدد المقاعد</a:t>
                      </a:r>
                      <a:endParaRPr lang="en-US" sz="1100" b="1"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32737">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أ</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AE" sz="1400">
                          <a:effectLst/>
                        </a:rPr>
                        <a:t>الأمريكيتين</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9</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32737">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ب</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400" dirty="0">
                          <a:effectLst/>
                        </a:rPr>
                        <a:t>أوروبا الغربية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8</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32737">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ج</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400">
                          <a:effectLst/>
                        </a:rPr>
                        <a:t>أوروبا الشرقية وشمال آسيا</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dirty="0">
                          <a:effectLst/>
                        </a:rPr>
                        <a:t>5</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32737">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د</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400">
                          <a:effectLst/>
                        </a:rPr>
                        <a:t>أفريقيا</a:t>
                      </a:r>
                      <a:endParaRPr lang="en-US" sz="14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13</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r h="332737">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a:effectLst/>
                        </a:rPr>
                        <a:t>هـ</a:t>
                      </a:r>
                      <a:endParaRPr lang="en-US"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400" dirty="0">
                          <a:effectLst/>
                        </a:rPr>
                        <a:t>آسيا وأستراليا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rtl="1" fontAlgn="base" hangingPunct="0">
                        <a:lnSpc>
                          <a:spcPct val="115000"/>
                        </a:lnSpc>
                        <a:spcBef>
                          <a:spcPts val="600"/>
                        </a:spcBef>
                        <a:spcAft>
                          <a:spcPts val="0"/>
                        </a:spcAft>
                        <a:tabLst>
                          <a:tab pos="360045" algn="l"/>
                          <a:tab pos="720090" algn="l"/>
                          <a:tab pos="1080135" algn="l"/>
                          <a:tab pos="1440180" algn="l"/>
                          <a:tab pos="1800225" algn="l"/>
                          <a:tab pos="360045" algn="l"/>
                          <a:tab pos="720090" algn="l"/>
                          <a:tab pos="1080135" algn="l"/>
                          <a:tab pos="1440180" algn="l"/>
                          <a:tab pos="1800225" algn="l"/>
                        </a:tabLst>
                      </a:pPr>
                      <a:r>
                        <a:rPr lang="ar-SA" sz="1300" dirty="0">
                          <a:effectLst/>
                        </a:rPr>
                        <a:t>13</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pic>
        <p:nvPicPr>
          <p:cNvPr id="13" name="Picture 1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104" y="4149437"/>
            <a:ext cx="2927977" cy="1970850"/>
          </a:xfrm>
          <a:prstGeom prst="rect">
            <a:avLst/>
          </a:prstGeom>
          <a:noFill/>
          <a:ln>
            <a:noFill/>
          </a:ln>
        </p:spPr>
      </p:pic>
    </p:spTree>
    <p:extLst>
      <p:ext uri="{BB962C8B-B14F-4D97-AF65-F5344CB8AC3E}">
        <p14:creationId xmlns:p14="http://schemas.microsoft.com/office/powerpoint/2010/main" val="2739387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rd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21659</TotalTime>
  <Words>1013</Words>
  <Application>Microsoft Office PowerPoint</Application>
  <PresentationFormat>On-screen Show (4:3)</PresentationFormat>
  <Paragraphs>129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Roboto Slab</vt:lpstr>
      <vt:lpstr>Arial</vt:lpstr>
      <vt:lpstr>Times New Roman</vt:lpstr>
      <vt:lpstr>Calibri</vt:lpstr>
      <vt:lpstr>Source Sans Pro</vt:lpstr>
      <vt:lpstr>Cordelia template</vt:lpstr>
      <vt:lpstr>مستجدات الاتحاد الدولي للاتصالات  الاجتماع السنوي الخامس عشر للشبكة العربية  لهيئات تنظيم الاتصالات وتقنية المعلومات  أبو ظبي، الإمارات العربية المتحدة 19 – 20 سبتمبر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لحسن الاستماع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Draw Competition</dc:title>
  <dc:creator>Meshkurti, Ana Maria</dc:creator>
  <cp:lastModifiedBy>Editor</cp:lastModifiedBy>
  <cp:revision>81</cp:revision>
  <dcterms:modified xsi:type="dcterms:W3CDTF">2017-09-21T11:54:52Z</dcterms:modified>
</cp:coreProperties>
</file>