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780" r:id="rId4"/>
  </p:sldMasterIdLst>
  <p:notesMasterIdLst>
    <p:notesMasterId r:id="rId12"/>
  </p:notesMasterIdLst>
  <p:handoutMasterIdLst>
    <p:handoutMasterId r:id="rId13"/>
  </p:handoutMasterIdLst>
  <p:sldIdLst>
    <p:sldId id="290" r:id="rId5"/>
    <p:sldId id="257" r:id="rId6"/>
    <p:sldId id="395" r:id="rId7"/>
    <p:sldId id="406" r:id="rId8"/>
    <p:sldId id="332" r:id="rId9"/>
    <p:sldId id="409" r:id="rId10"/>
    <p:sldId id="330" r:id="rId11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thur Denis Pascal Foch" initials="ADPF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9137" autoAdjust="0"/>
  </p:normalViewPr>
  <p:slideViewPr>
    <p:cSldViewPr>
      <p:cViewPr varScale="1">
        <p:scale>
          <a:sx n="91" d="100"/>
          <a:sy n="91" d="100"/>
        </p:scale>
        <p:origin x="-131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1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3-02T12:11:31.981" idx="2">
    <p:pos x="5692" y="1944"/>
    <p:text>je ne comprend pas ces chiffres et ils me semblent contradictoires avec celui annonce plus haut de 1300
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4393" cy="465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8871" y="0"/>
            <a:ext cx="3014393" cy="465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5B6D7-484F-4A8A-8ABE-A87A628D32B4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1738"/>
            <a:ext cx="3014393" cy="4657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8871" y="8841738"/>
            <a:ext cx="3014393" cy="4657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A1764-8B1A-44F0-A7C2-59AC8EA1C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353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5A0AC35-6748-42C6-BDA8-578B012D72EC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545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545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EFF2A2F-4AF3-4498-82D9-F9B5673B7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436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35F06-5E06-404E-9304-78A4B90404A1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074187-C952-41BD-B532-D3E5B0186A8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35F06-5E06-404E-9304-78A4B90404A1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F080-9AAD-45F0-A330-A783B6F98468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1AEE-ADCD-4046-A802-9D308D6CA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835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F080-9AAD-45F0-A330-A783B6F98468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1AEE-ADCD-4046-A802-9D308D6CA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286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F080-9AAD-45F0-A330-A783B6F98468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1AEE-ADCD-4046-A802-9D308D6CA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514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4CCACE-ED0F-4A05-B176-C8F3DCD89E44}" type="datetimeFigureOut">
              <a:rPr lang="en-US">
                <a:solidFill>
                  <a:prstClr val="black"/>
                </a:solidFill>
              </a:rPr>
              <a:pPr/>
              <a:t>3/3/2014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2FB40F-8290-4190-BA7F-F2932DFF09D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909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4CCACE-ED0F-4A05-B176-C8F3DCD89E44}" type="datetimeFigureOut">
              <a:rPr lang="en-US">
                <a:solidFill>
                  <a:prstClr val="black"/>
                </a:solidFill>
              </a:rPr>
              <a:pPr/>
              <a:t>3/3/2014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2FB40F-8290-4190-BA7F-F2932DFF09D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502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4CCACE-ED0F-4A05-B176-C8F3DCD89E44}" type="datetimeFigureOut">
              <a:rPr lang="en-US">
                <a:solidFill>
                  <a:prstClr val="black"/>
                </a:solidFill>
              </a:rPr>
              <a:pPr/>
              <a:t>3/3/2014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2FB40F-8290-4190-BA7F-F2932DFF09D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2521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4CCACE-ED0F-4A05-B176-C8F3DCD89E44}" type="datetimeFigureOut">
              <a:rPr lang="en-US">
                <a:solidFill>
                  <a:prstClr val="black"/>
                </a:solidFill>
              </a:rPr>
              <a:pPr/>
              <a:t>3/3/2014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2FB40F-8290-4190-BA7F-F2932DFF09D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807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4CCACE-ED0F-4A05-B176-C8F3DCD89E44}" type="datetimeFigureOut">
              <a:rPr lang="en-US">
                <a:solidFill>
                  <a:prstClr val="black"/>
                </a:solidFill>
              </a:rPr>
              <a:pPr/>
              <a:t>3/3/2014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2FB40F-8290-4190-BA7F-F2932DFF09D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4510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4CCACE-ED0F-4A05-B176-C8F3DCD89E44}" type="datetimeFigureOut">
              <a:rPr lang="en-US">
                <a:solidFill>
                  <a:prstClr val="black"/>
                </a:solidFill>
              </a:rPr>
              <a:pPr/>
              <a:t>3/3/2014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2FB40F-8290-4190-BA7F-F2932DFF09D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2935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4CCACE-ED0F-4A05-B176-C8F3DCD89E44}" type="datetimeFigureOut">
              <a:rPr lang="en-US">
                <a:solidFill>
                  <a:prstClr val="black"/>
                </a:solidFill>
              </a:rPr>
              <a:pPr/>
              <a:t>3/3/2014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2FB40F-8290-4190-BA7F-F2932DFF09D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2632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4CCACE-ED0F-4A05-B176-C8F3DCD89E44}" type="datetimeFigureOut">
              <a:rPr lang="en-US">
                <a:solidFill>
                  <a:prstClr val="black"/>
                </a:solidFill>
              </a:rPr>
              <a:pPr/>
              <a:t>3/3/2014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2FB40F-8290-4190-BA7F-F2932DFF09D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316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F080-9AAD-45F0-A330-A783B6F98468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1AEE-ADCD-4046-A802-9D308D6CA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109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4CCACE-ED0F-4A05-B176-C8F3DCD89E44}" type="datetimeFigureOut">
              <a:rPr lang="en-US">
                <a:solidFill>
                  <a:prstClr val="black"/>
                </a:solidFill>
              </a:rPr>
              <a:pPr/>
              <a:t>3/3/2014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2FB40F-8290-4190-BA7F-F2932DFF09D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9437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4CCACE-ED0F-4A05-B176-C8F3DCD89E44}" type="datetimeFigureOut">
              <a:rPr lang="en-US">
                <a:solidFill>
                  <a:prstClr val="black"/>
                </a:solidFill>
              </a:rPr>
              <a:pPr/>
              <a:t>3/3/2014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2FB40F-8290-4190-BA7F-F2932DFF09D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04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4CCACE-ED0F-4A05-B176-C8F3DCD89E44}" type="datetimeFigureOut">
              <a:rPr lang="en-US">
                <a:solidFill>
                  <a:prstClr val="black"/>
                </a:solidFill>
              </a:rPr>
              <a:pPr/>
              <a:t>3/3/2014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2FB40F-8290-4190-BA7F-F2932DFF09D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0267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4CCACE-ED0F-4A05-B176-C8F3DCD89E44}" type="datetimeFigureOut">
              <a:rPr lang="en-US" smtClean="0">
                <a:solidFill>
                  <a:prstClr val="black"/>
                </a:solidFill>
              </a:rPr>
              <a:pPr/>
              <a:t>3/3/2014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2FB40F-8290-4190-BA7F-F2932DFF09D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9793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4CCACE-ED0F-4A05-B176-C8F3DCD89E44}" type="datetimeFigureOut">
              <a:rPr lang="en-US" smtClean="0">
                <a:solidFill>
                  <a:prstClr val="black"/>
                </a:solidFill>
              </a:rPr>
              <a:pPr/>
              <a:t>3/3/2014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2FB40F-8290-4190-BA7F-F2932DFF09D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08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4CCACE-ED0F-4A05-B176-C8F3DCD89E44}" type="datetimeFigureOut">
              <a:rPr lang="en-US" smtClean="0">
                <a:solidFill>
                  <a:prstClr val="black"/>
                </a:solidFill>
              </a:rPr>
              <a:pPr/>
              <a:t>3/3/2014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2FB40F-8290-4190-BA7F-F2932DFF09D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7670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4CCACE-ED0F-4A05-B176-C8F3DCD89E44}" type="datetimeFigureOut">
              <a:rPr lang="en-US" smtClean="0">
                <a:solidFill>
                  <a:prstClr val="black"/>
                </a:solidFill>
              </a:rPr>
              <a:pPr/>
              <a:t>3/3/2014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2FB40F-8290-4190-BA7F-F2932DFF09D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7080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4CCACE-ED0F-4A05-B176-C8F3DCD89E44}" type="datetimeFigureOut">
              <a:rPr lang="en-US" smtClean="0">
                <a:solidFill>
                  <a:prstClr val="black"/>
                </a:solidFill>
              </a:rPr>
              <a:pPr/>
              <a:t>3/3/2014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2FB40F-8290-4190-BA7F-F2932DFF09D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5485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4CCACE-ED0F-4A05-B176-C8F3DCD89E44}" type="datetimeFigureOut">
              <a:rPr lang="en-US" smtClean="0">
                <a:solidFill>
                  <a:prstClr val="black"/>
                </a:solidFill>
              </a:rPr>
              <a:pPr/>
              <a:t>3/3/2014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2FB40F-8290-4190-BA7F-F2932DFF09D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8062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4CCACE-ED0F-4A05-B176-C8F3DCD89E44}" type="datetimeFigureOut">
              <a:rPr lang="en-US" smtClean="0">
                <a:solidFill>
                  <a:prstClr val="black"/>
                </a:solidFill>
              </a:rPr>
              <a:pPr/>
              <a:t>3/3/2014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2FB40F-8290-4190-BA7F-F2932DFF09D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952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F080-9AAD-45F0-A330-A783B6F98468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1AEE-ADCD-4046-A802-9D308D6CA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3520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4CCACE-ED0F-4A05-B176-C8F3DCD89E44}" type="datetimeFigureOut">
              <a:rPr lang="en-US" smtClean="0">
                <a:solidFill>
                  <a:prstClr val="black"/>
                </a:solidFill>
              </a:rPr>
              <a:pPr/>
              <a:t>3/3/2014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2FB40F-8290-4190-BA7F-F2932DFF09D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0090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4CCACE-ED0F-4A05-B176-C8F3DCD89E44}" type="datetimeFigureOut">
              <a:rPr lang="en-US" smtClean="0">
                <a:solidFill>
                  <a:prstClr val="black"/>
                </a:solidFill>
              </a:rPr>
              <a:pPr/>
              <a:t>3/3/2014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2FB40F-8290-4190-BA7F-F2932DFF09D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537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4CCACE-ED0F-4A05-B176-C8F3DCD89E44}" type="datetimeFigureOut">
              <a:rPr lang="en-US" smtClean="0">
                <a:solidFill>
                  <a:prstClr val="black"/>
                </a:solidFill>
              </a:rPr>
              <a:pPr/>
              <a:t>3/3/2014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2FB40F-8290-4190-BA7F-F2932DFF09D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2668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4CCACE-ED0F-4A05-B176-C8F3DCD89E44}" type="datetimeFigureOut">
              <a:rPr lang="en-US" smtClean="0">
                <a:solidFill>
                  <a:prstClr val="black"/>
                </a:solidFill>
              </a:rPr>
              <a:pPr/>
              <a:t>3/3/2014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2FB40F-8290-4190-BA7F-F2932DFF09D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560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10/14/2010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ICT Unit Overview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F7D5-A614-41E4-BCA1-A7777FC9F7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6160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0"/>
            <a:ext cx="6934200" cy="1143000"/>
          </a:xfrm>
        </p:spPr>
        <p:txBody>
          <a:bodyPr>
            <a:normAutofit/>
          </a:bodyPr>
          <a:lstStyle>
            <a:lvl1pPr algn="r">
              <a:defRPr sz="3600" b="1">
                <a:solidFill>
                  <a:srgbClr val="002060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10/14/2010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ICT Unit Overview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F7D5-A614-41E4-BCA1-A7777FC9F7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826"/>
            <a:ext cx="2209800" cy="99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0" y="1141412"/>
            <a:ext cx="9144000" cy="1588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995598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10/14/2010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ICT Unit Overview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F7D5-A614-41E4-BCA1-A7777FC9F7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94880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10/14/2010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ICT Unit Overview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F7D5-A614-41E4-BCA1-A7777FC9F7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9780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10/14/2010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ICT Unit Overview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F7D5-A614-41E4-BCA1-A7777FC9F7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282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10/14/2010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ICT Unit Overview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F7D5-A614-41E4-BCA1-A7777FC9F7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81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F080-9AAD-45F0-A330-A783B6F98468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1AEE-ADCD-4046-A802-9D308D6CA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6453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10/14/2010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ICT Unit Overview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F7D5-A614-41E4-BCA1-A7777FC9F7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8141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10/14/2010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ICT Unit Overview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F7D5-A614-41E4-BCA1-A7777FC9F7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6893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10/14/2010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ICT Unit Overview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F7D5-A614-41E4-BCA1-A7777FC9F7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65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10/14/2010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ICT Unit Overview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F7D5-A614-41E4-BCA1-A7777FC9F7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46224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10/14/2010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ICT Unit Overview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F7D5-A614-41E4-BCA1-A7777FC9F7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35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F080-9AAD-45F0-A330-A783B6F98468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1AEE-ADCD-4046-A802-9D308D6CA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736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F080-9AAD-45F0-A330-A783B6F98468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1AEE-ADCD-4046-A802-9D308D6CA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26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F080-9AAD-45F0-A330-A783B6F98468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1AEE-ADCD-4046-A802-9D308D6CA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6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F080-9AAD-45F0-A330-A783B6F98468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1AEE-ADCD-4046-A802-9D308D6CA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191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F080-9AAD-45F0-A330-A783B6F98468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1AEE-ADCD-4046-A802-9D308D6CA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183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FF080-9AAD-45F0-A330-A783B6F98468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A1AEE-ADCD-4046-A802-9D308D6CA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63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 userDrawn="1">
            <p:ph type="ftr" sz="quarter" idx="3"/>
          </p:nvPr>
        </p:nvSpPr>
        <p:spPr>
          <a:xfrm>
            <a:off x="6096000" y="6356350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s-CL" dirty="0" smtClean="0">
                <a:solidFill>
                  <a:prstClr val="white">
                    <a:lumMod val="50000"/>
                  </a:prstClr>
                </a:solidFill>
              </a:rPr>
              <a:t>2011 - </a:t>
            </a:r>
            <a:r>
              <a:rPr lang="es-CL" dirty="0" err="1" smtClean="0">
                <a:solidFill>
                  <a:prstClr val="white">
                    <a:lumMod val="50000"/>
                  </a:prstClr>
                </a:solidFill>
              </a:rPr>
              <a:t>Dr</a:t>
            </a:r>
            <a:r>
              <a:rPr lang="es-CL" dirty="0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es-CL" dirty="0" err="1" smtClean="0">
                <a:solidFill>
                  <a:prstClr val="white">
                    <a:lumMod val="50000"/>
                  </a:prstClr>
                </a:solidFill>
              </a:rPr>
              <a:t>Hullin</a:t>
            </a:r>
            <a:endParaRPr lang="es-CL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117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bg2">
              <a:lumMod val="50000"/>
            </a:schemeClr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 userDrawn="1">
            <p:ph type="ftr" sz="quarter" idx="3"/>
          </p:nvPr>
        </p:nvSpPr>
        <p:spPr>
          <a:xfrm>
            <a:off x="6096000" y="6356350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s-CL" dirty="0" smtClean="0">
                <a:solidFill>
                  <a:prstClr val="white">
                    <a:lumMod val="50000"/>
                  </a:prstClr>
                </a:solidFill>
              </a:rPr>
              <a:t>2011 - </a:t>
            </a:r>
            <a:r>
              <a:rPr lang="es-CL" dirty="0" err="1" smtClean="0">
                <a:solidFill>
                  <a:prstClr val="white">
                    <a:lumMod val="50000"/>
                  </a:prstClr>
                </a:solidFill>
              </a:rPr>
              <a:t>Dr</a:t>
            </a:r>
            <a:r>
              <a:rPr lang="es-CL" dirty="0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es-CL" dirty="0" err="1" smtClean="0">
                <a:solidFill>
                  <a:prstClr val="white">
                    <a:lumMod val="50000"/>
                  </a:prstClr>
                </a:solidFill>
              </a:rPr>
              <a:t>Hullin</a:t>
            </a:r>
            <a:endParaRPr lang="es-CL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649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bg2">
              <a:lumMod val="50000"/>
            </a:schemeClr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10/14/2010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ICT Unit Overview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6F7D5-A614-41E4-BCA1-A7777FC9F7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83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" y="5766552"/>
            <a:ext cx="8553450" cy="1052153"/>
          </a:xfrm>
        </p:spPr>
        <p:txBody>
          <a:bodyPr>
            <a:normAutofit/>
          </a:bodyPr>
          <a:lstStyle/>
          <a:p>
            <a:pPr algn="l">
              <a:lnSpc>
                <a:spcPct val="105000"/>
              </a:lnSpc>
            </a:pPr>
            <a:r>
              <a:rPr lang="en-US" sz="2800" b="0" dirty="0" err="1" smtClean="0"/>
              <a:t>Samia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Melhem</a:t>
            </a:r>
            <a:r>
              <a:rPr lang="en-US" sz="2800" b="0" dirty="0" smtClean="0"/>
              <a:t> &amp; Arthur Foch</a:t>
            </a:r>
            <a:br>
              <a:rPr lang="en-US" sz="2800" b="0" dirty="0" smtClean="0"/>
            </a:br>
            <a:r>
              <a:rPr lang="en-US" sz="1800" dirty="0" smtClean="0"/>
              <a:t>Lead ICT Specialist </a:t>
            </a:r>
            <a:r>
              <a:rPr lang="en-US" sz="1800" dirty="0"/>
              <a:t>&amp; ICT </a:t>
            </a:r>
            <a:r>
              <a:rPr lang="en-US" sz="1800" dirty="0" smtClean="0"/>
              <a:t>Specialist</a:t>
            </a:r>
            <a:endParaRPr lang="en-US" sz="1800" b="1" i="1" dirty="0"/>
          </a:p>
        </p:txBody>
      </p:sp>
      <p:sp>
        <p:nvSpPr>
          <p:cNvPr id="4" name="Rectangle 3"/>
          <p:cNvSpPr/>
          <p:nvPr/>
        </p:nvSpPr>
        <p:spPr>
          <a:xfrm>
            <a:off x="457200" y="152400"/>
            <a:ext cx="8458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rgbClr val="EEECE1">
                    <a:lumMod val="50000"/>
                  </a:srgbClr>
                </a:solidFill>
                <a:latin typeface="Garamond" pitchFamily="18" charset="0"/>
              </a:rPr>
              <a:t>Advancing </a:t>
            </a:r>
            <a:r>
              <a:rPr lang="en-US" sz="4400" dirty="0" smtClean="0">
                <a:solidFill>
                  <a:srgbClr val="EEECE1">
                    <a:lumMod val="50000"/>
                  </a:srgbClr>
                </a:solidFill>
                <a:latin typeface="Garamond" pitchFamily="18" charset="0"/>
              </a:rPr>
              <a:t>Development through increased connectivity and smart use of ICTs</a:t>
            </a:r>
            <a:r>
              <a:rPr lang="en-US" sz="2400" dirty="0">
                <a:solidFill>
                  <a:srgbClr val="EEECE1">
                    <a:lumMod val="50000"/>
                  </a:srgbClr>
                </a:solidFill>
                <a:latin typeface="Garamond" pitchFamily="18" charset="0"/>
              </a:rPr>
              <a:t/>
            </a:r>
            <a:br>
              <a:rPr lang="en-US" sz="2400" dirty="0">
                <a:solidFill>
                  <a:srgbClr val="EEECE1">
                    <a:lumMod val="50000"/>
                  </a:srgbClr>
                </a:solidFill>
                <a:latin typeface="Garamond" pitchFamily="18" charset="0"/>
              </a:rPr>
            </a:br>
            <a:endParaRPr lang="en-US" sz="1200" dirty="0">
              <a:solidFill>
                <a:srgbClr val="EEECE1">
                  <a:lumMod val="50000"/>
                </a:srgbClr>
              </a:solidFill>
              <a:latin typeface="Garamond" pitchFamily="18" charset="0"/>
            </a:endParaRPr>
          </a:p>
        </p:txBody>
      </p:sp>
      <p:sp>
        <p:nvSpPr>
          <p:cNvPr id="16386" name="AutoShape 2" descr="https://mail.google.com/mail/?attid=0.2&amp;disp=emb&amp;view=att&amp;th=132b71b53c979c5d"/>
          <p:cNvSpPr>
            <a:spLocks noChangeAspect="1" noChangeArrowheads="1"/>
          </p:cNvSpPr>
          <p:nvPr/>
        </p:nvSpPr>
        <p:spPr bwMode="auto">
          <a:xfrm>
            <a:off x="-95250" y="-6096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810000" y="1002663"/>
            <a:ext cx="4495800" cy="5498345"/>
            <a:chOff x="4267200" y="1002663"/>
            <a:chExt cx="3428999" cy="5498345"/>
          </a:xfrm>
        </p:grpSpPr>
        <p:sp>
          <p:nvSpPr>
            <p:cNvPr id="23" name="Right Arrow 22"/>
            <p:cNvSpPr/>
            <p:nvPr/>
          </p:nvSpPr>
          <p:spPr>
            <a:xfrm rot="18892924">
              <a:off x="3552910" y="2542443"/>
              <a:ext cx="5498345" cy="2418786"/>
            </a:xfrm>
            <a:prstGeom prst="rightArrow">
              <a:avLst>
                <a:gd name="adj1" fmla="val 49204"/>
                <a:gd name="adj2" fmla="val 50000"/>
              </a:avLst>
            </a:prstGeom>
            <a:gradFill flip="none" rotWithShape="1">
              <a:gsLst>
                <a:gs pos="1000">
                  <a:schemeClr val="bg1">
                    <a:alpha val="0"/>
                  </a:schemeClr>
                </a:gs>
                <a:gs pos="100000">
                  <a:srgbClr val="FFC000">
                    <a:alpha val="50000"/>
                  </a:srgbClr>
                </a:gs>
              </a:gsLst>
              <a:lin ang="2700000" scaled="1"/>
              <a:tileRect/>
            </a:gra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6" name="Freeform 19"/>
            <p:cNvSpPr>
              <a:spLocks/>
            </p:cNvSpPr>
            <p:nvPr/>
          </p:nvSpPr>
          <p:spPr bwMode="auto">
            <a:xfrm>
              <a:off x="4267200" y="2133600"/>
              <a:ext cx="3428999" cy="3632952"/>
            </a:xfrm>
            <a:custGeom>
              <a:avLst/>
              <a:gdLst>
                <a:gd name="T0" fmla="*/ 1 w 2004"/>
                <a:gd name="T1" fmla="*/ 1 h 2244"/>
                <a:gd name="T2" fmla="*/ 1 w 2004"/>
                <a:gd name="T3" fmla="*/ 1 h 2244"/>
                <a:gd name="T4" fmla="*/ 1 w 2004"/>
                <a:gd name="T5" fmla="*/ 1 h 2244"/>
                <a:gd name="T6" fmla="*/ 1 w 2004"/>
                <a:gd name="T7" fmla="*/ 1 h 2244"/>
                <a:gd name="T8" fmla="*/ 1 w 2004"/>
                <a:gd name="T9" fmla="*/ 1 h 2244"/>
                <a:gd name="T10" fmla="*/ 1 w 2004"/>
                <a:gd name="T11" fmla="*/ 1 h 2244"/>
                <a:gd name="T12" fmla="*/ 1 w 2004"/>
                <a:gd name="T13" fmla="*/ 1 h 2244"/>
                <a:gd name="T14" fmla="*/ 1 w 2004"/>
                <a:gd name="T15" fmla="*/ 1 h 2244"/>
                <a:gd name="T16" fmla="*/ 1 w 2004"/>
                <a:gd name="T17" fmla="*/ 1 h 2244"/>
                <a:gd name="T18" fmla="*/ 1 w 2004"/>
                <a:gd name="T19" fmla="*/ 1 h 2244"/>
                <a:gd name="T20" fmla="*/ 1 w 2004"/>
                <a:gd name="T21" fmla="*/ 1 h 2244"/>
                <a:gd name="T22" fmla="*/ 1 w 2004"/>
                <a:gd name="T23" fmla="*/ 1 h 2244"/>
                <a:gd name="T24" fmla="*/ 1 w 2004"/>
                <a:gd name="T25" fmla="*/ 1 h 2244"/>
                <a:gd name="T26" fmla="*/ 1 w 2004"/>
                <a:gd name="T27" fmla="*/ 1 h 2244"/>
                <a:gd name="T28" fmla="*/ 1 w 2004"/>
                <a:gd name="T29" fmla="*/ 1 h 2244"/>
                <a:gd name="T30" fmla="*/ 1 w 2004"/>
                <a:gd name="T31" fmla="*/ 1 h 2244"/>
                <a:gd name="T32" fmla="*/ 1 w 2004"/>
                <a:gd name="T33" fmla="*/ 1 h 2244"/>
                <a:gd name="T34" fmla="*/ 1 w 2004"/>
                <a:gd name="T35" fmla="*/ 1 h 2244"/>
                <a:gd name="T36" fmla="*/ 1 w 2004"/>
                <a:gd name="T37" fmla="*/ 1 h 2244"/>
                <a:gd name="T38" fmla="*/ 1 w 2004"/>
                <a:gd name="T39" fmla="*/ 1 h 2244"/>
                <a:gd name="T40" fmla="*/ 1 w 2004"/>
                <a:gd name="T41" fmla="*/ 1 h 2244"/>
                <a:gd name="T42" fmla="*/ 1 w 2004"/>
                <a:gd name="T43" fmla="*/ 1 h 2244"/>
                <a:gd name="T44" fmla="*/ 1 w 2004"/>
                <a:gd name="T45" fmla="*/ 1 h 2244"/>
                <a:gd name="T46" fmla="*/ 1 w 2004"/>
                <a:gd name="T47" fmla="*/ 1 h 2244"/>
                <a:gd name="T48" fmla="*/ 1 w 2004"/>
                <a:gd name="T49" fmla="*/ 1 h 2244"/>
                <a:gd name="T50" fmla="*/ 1 w 2004"/>
                <a:gd name="T51" fmla="*/ 1 h 2244"/>
                <a:gd name="T52" fmla="*/ 1 w 2004"/>
                <a:gd name="T53" fmla="*/ 1 h 2244"/>
                <a:gd name="T54" fmla="*/ 1 w 2004"/>
                <a:gd name="T55" fmla="*/ 1 h 2244"/>
                <a:gd name="T56" fmla="*/ 1 w 2004"/>
                <a:gd name="T57" fmla="*/ 1 h 2244"/>
                <a:gd name="T58" fmla="*/ 1 w 2004"/>
                <a:gd name="T59" fmla="*/ 1 h 2244"/>
                <a:gd name="T60" fmla="*/ 1 w 2004"/>
                <a:gd name="T61" fmla="*/ 1 h 2244"/>
                <a:gd name="T62" fmla="*/ 1 w 2004"/>
                <a:gd name="T63" fmla="*/ 1 h 2244"/>
                <a:gd name="T64" fmla="*/ 1 w 2004"/>
                <a:gd name="T65" fmla="*/ 1 h 2244"/>
                <a:gd name="T66" fmla="*/ 1 w 2004"/>
                <a:gd name="T67" fmla="*/ 1 h 2244"/>
                <a:gd name="T68" fmla="*/ 1 w 2004"/>
                <a:gd name="T69" fmla="*/ 1 h 2244"/>
                <a:gd name="T70" fmla="*/ 1 w 2004"/>
                <a:gd name="T71" fmla="*/ 1 h 2244"/>
                <a:gd name="T72" fmla="*/ 1 w 2004"/>
                <a:gd name="T73" fmla="*/ 1 h 2244"/>
                <a:gd name="T74" fmla="*/ 1 w 2004"/>
                <a:gd name="T75" fmla="*/ 1 h 2244"/>
                <a:gd name="T76" fmla="*/ 1 w 2004"/>
                <a:gd name="T77" fmla="*/ 1 h 2244"/>
                <a:gd name="T78" fmla="*/ 1 w 2004"/>
                <a:gd name="T79" fmla="*/ 1 h 2244"/>
                <a:gd name="T80" fmla="*/ 1 w 2004"/>
                <a:gd name="T81" fmla="*/ 1 h 2244"/>
                <a:gd name="T82" fmla="*/ 1 w 2004"/>
                <a:gd name="T83" fmla="*/ 0 h 2244"/>
                <a:gd name="T84" fmla="*/ 1 w 2004"/>
                <a:gd name="T85" fmla="*/ 1 h 2244"/>
                <a:gd name="T86" fmla="*/ 1 w 2004"/>
                <a:gd name="T87" fmla="*/ 1 h 2244"/>
                <a:gd name="T88" fmla="*/ 1 w 2004"/>
                <a:gd name="T89" fmla="*/ 1 h 2244"/>
                <a:gd name="T90" fmla="*/ 1 w 2004"/>
                <a:gd name="T91" fmla="*/ 1 h 2244"/>
                <a:gd name="T92" fmla="*/ 1 w 2004"/>
                <a:gd name="T93" fmla="*/ 1 h 2244"/>
                <a:gd name="T94" fmla="*/ 1 w 2004"/>
                <a:gd name="T95" fmla="*/ 1 h 2244"/>
                <a:gd name="T96" fmla="*/ 1 w 2004"/>
                <a:gd name="T97" fmla="*/ 1 h 2244"/>
                <a:gd name="T98" fmla="*/ 1 w 2004"/>
                <a:gd name="T99" fmla="*/ 1 h 2244"/>
                <a:gd name="T100" fmla="*/ 1 w 2004"/>
                <a:gd name="T101" fmla="*/ 1 h 2244"/>
                <a:gd name="T102" fmla="*/ 0 w 2004"/>
                <a:gd name="T103" fmla="*/ 1 h 2244"/>
                <a:gd name="T104" fmla="*/ 1 w 2004"/>
                <a:gd name="T105" fmla="*/ 1 h 224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004"/>
                <a:gd name="T160" fmla="*/ 0 h 2244"/>
                <a:gd name="T161" fmla="*/ 2004 w 2004"/>
                <a:gd name="T162" fmla="*/ 2244 h 224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004" h="2244">
                  <a:moveTo>
                    <a:pt x="62" y="815"/>
                  </a:moveTo>
                  <a:lnTo>
                    <a:pt x="74" y="836"/>
                  </a:lnTo>
                  <a:lnTo>
                    <a:pt x="126" y="891"/>
                  </a:lnTo>
                  <a:lnTo>
                    <a:pt x="179" y="953"/>
                  </a:lnTo>
                  <a:lnTo>
                    <a:pt x="292" y="1035"/>
                  </a:lnTo>
                  <a:lnTo>
                    <a:pt x="455" y="1028"/>
                  </a:lnTo>
                  <a:lnTo>
                    <a:pt x="651" y="985"/>
                  </a:lnTo>
                  <a:lnTo>
                    <a:pt x="692" y="1038"/>
                  </a:lnTo>
                  <a:lnTo>
                    <a:pt x="756" y="1026"/>
                  </a:lnTo>
                  <a:lnTo>
                    <a:pt x="767" y="1189"/>
                  </a:lnTo>
                  <a:lnTo>
                    <a:pt x="857" y="1321"/>
                  </a:lnTo>
                  <a:lnTo>
                    <a:pt x="911" y="1494"/>
                  </a:lnTo>
                  <a:lnTo>
                    <a:pt x="850" y="1692"/>
                  </a:lnTo>
                  <a:lnTo>
                    <a:pt x="929" y="1858"/>
                  </a:lnTo>
                  <a:lnTo>
                    <a:pt x="951" y="2012"/>
                  </a:lnTo>
                  <a:lnTo>
                    <a:pt x="1044" y="2244"/>
                  </a:lnTo>
                  <a:lnTo>
                    <a:pt x="1300" y="2212"/>
                  </a:lnTo>
                  <a:lnTo>
                    <a:pt x="1452" y="2047"/>
                  </a:lnTo>
                  <a:lnTo>
                    <a:pt x="1466" y="1952"/>
                  </a:lnTo>
                  <a:lnTo>
                    <a:pt x="1542" y="1908"/>
                  </a:lnTo>
                  <a:lnTo>
                    <a:pt x="1520" y="1771"/>
                  </a:lnTo>
                  <a:lnTo>
                    <a:pt x="1687" y="1636"/>
                  </a:lnTo>
                  <a:lnTo>
                    <a:pt x="1688" y="1479"/>
                  </a:lnTo>
                  <a:lnTo>
                    <a:pt x="1641" y="1354"/>
                  </a:lnTo>
                  <a:lnTo>
                    <a:pt x="1722" y="1213"/>
                  </a:lnTo>
                  <a:lnTo>
                    <a:pt x="1898" y="1044"/>
                  </a:lnTo>
                  <a:lnTo>
                    <a:pt x="2004" y="858"/>
                  </a:lnTo>
                  <a:lnTo>
                    <a:pt x="1990" y="806"/>
                  </a:lnTo>
                  <a:lnTo>
                    <a:pt x="1820" y="855"/>
                  </a:lnTo>
                  <a:lnTo>
                    <a:pt x="1764" y="780"/>
                  </a:lnTo>
                  <a:lnTo>
                    <a:pt x="1665" y="709"/>
                  </a:lnTo>
                  <a:lnTo>
                    <a:pt x="1629" y="617"/>
                  </a:lnTo>
                  <a:lnTo>
                    <a:pt x="1550" y="434"/>
                  </a:lnTo>
                  <a:lnTo>
                    <a:pt x="1451" y="250"/>
                  </a:lnTo>
                  <a:lnTo>
                    <a:pt x="1403" y="186"/>
                  </a:lnTo>
                  <a:lnTo>
                    <a:pt x="1354" y="212"/>
                  </a:lnTo>
                  <a:lnTo>
                    <a:pt x="1238" y="184"/>
                  </a:lnTo>
                  <a:lnTo>
                    <a:pt x="1088" y="170"/>
                  </a:lnTo>
                  <a:lnTo>
                    <a:pt x="1058" y="229"/>
                  </a:lnTo>
                  <a:lnTo>
                    <a:pt x="948" y="162"/>
                  </a:lnTo>
                  <a:lnTo>
                    <a:pt x="798" y="104"/>
                  </a:lnTo>
                  <a:lnTo>
                    <a:pt x="833" y="0"/>
                  </a:lnTo>
                  <a:lnTo>
                    <a:pt x="766" y="6"/>
                  </a:lnTo>
                  <a:lnTo>
                    <a:pt x="557" y="18"/>
                  </a:lnTo>
                  <a:lnTo>
                    <a:pt x="449" y="66"/>
                  </a:lnTo>
                  <a:lnTo>
                    <a:pt x="342" y="46"/>
                  </a:lnTo>
                  <a:lnTo>
                    <a:pt x="248" y="156"/>
                  </a:lnTo>
                  <a:lnTo>
                    <a:pt x="216" y="262"/>
                  </a:lnTo>
                  <a:lnTo>
                    <a:pt x="137" y="309"/>
                  </a:lnTo>
                  <a:lnTo>
                    <a:pt x="20" y="524"/>
                  </a:lnTo>
                  <a:lnTo>
                    <a:pt x="47" y="602"/>
                  </a:lnTo>
                  <a:lnTo>
                    <a:pt x="0" y="718"/>
                  </a:lnTo>
                  <a:lnTo>
                    <a:pt x="62" y="815"/>
                  </a:lnTo>
                  <a:close/>
                </a:path>
              </a:pathLst>
            </a:custGeom>
            <a:solidFill>
              <a:schemeClr val="accent5">
                <a:lumMod val="75000"/>
                <a:alpha val="50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pic>
        <p:nvPicPr>
          <p:cNvPr id="1026" name="Picture 2" descr="C:\Users\wb448026\Pictures\WORLDBANK_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6040211"/>
            <a:ext cx="19050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09550" y="2133601"/>
            <a:ext cx="5505450" cy="3352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5000"/>
              </a:lnSpc>
            </a:pPr>
            <a:endParaRPr lang="fr-FR" sz="1800" b="1" dirty="0" smtClean="0"/>
          </a:p>
          <a:p>
            <a:pPr algn="l">
              <a:lnSpc>
                <a:spcPct val="105000"/>
              </a:lnSpc>
            </a:pPr>
            <a:endParaRPr lang="fr-FR" sz="1800" b="1" dirty="0" smtClean="0"/>
          </a:p>
          <a:p>
            <a:pPr algn="l">
              <a:lnSpc>
                <a:spcPct val="105000"/>
              </a:lnSpc>
            </a:pPr>
            <a:endParaRPr lang="fr-FR" sz="1800" b="1" dirty="0"/>
          </a:p>
          <a:p>
            <a:pPr algn="l">
              <a:lnSpc>
                <a:spcPct val="105000"/>
              </a:lnSpc>
            </a:pPr>
            <a:endParaRPr lang="fr-FR" sz="1800" b="1" dirty="0" smtClean="0"/>
          </a:p>
          <a:p>
            <a:pPr algn="l">
              <a:lnSpc>
                <a:spcPct val="105000"/>
              </a:lnSpc>
            </a:pPr>
            <a:r>
              <a:rPr lang="fr-FR" sz="1800" b="1" dirty="0" smtClean="0"/>
              <a:t>Réseau Arabe des Régulateurs des Télécoms et des Technologies de l'information </a:t>
            </a:r>
            <a:br>
              <a:rPr lang="fr-FR" sz="1800" b="1" dirty="0" smtClean="0"/>
            </a:br>
            <a:r>
              <a:rPr lang="en-US" sz="1800" dirty="0" smtClean="0"/>
              <a:t>Rabat, Morocco, March, 4</a:t>
            </a:r>
            <a:r>
              <a:rPr lang="en-US" sz="1800" b="1" i="1" dirty="0" smtClean="0"/>
              <a:t/>
            </a:r>
            <a:br>
              <a:rPr lang="en-US" sz="1800" b="1" i="1" dirty="0" smtClean="0"/>
            </a:br>
            <a:endParaRPr lang="en-US" sz="1800" b="1" i="1" dirty="0"/>
          </a:p>
        </p:txBody>
      </p:sp>
    </p:spTree>
    <p:extLst>
      <p:ext uri="{BB962C8B-B14F-4D97-AF65-F5344CB8AC3E}">
        <p14:creationId xmlns:p14="http://schemas.microsoft.com/office/powerpoint/2010/main" val="383694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924800" cy="4419600"/>
          </a:xfrm>
        </p:spPr>
        <p:txBody>
          <a:bodyPr>
            <a:normAutofit fontScale="77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WBG ICT strategy &amp; and its </a:t>
            </a:r>
            <a:r>
              <a:rPr lang="en-US" b="1" dirty="0" smtClean="0"/>
              <a:t>three pillars</a:t>
            </a:r>
            <a:r>
              <a:rPr lang="en-US" dirty="0" smtClean="0"/>
              <a:t>: </a:t>
            </a:r>
            <a:r>
              <a:rPr lang="en-US" i="1" dirty="0" smtClean="0"/>
              <a:t>Transform, Connect, Innovate</a:t>
            </a:r>
          </a:p>
          <a:p>
            <a:pPr marL="514350" indent="-514350" algn="just">
              <a:buFont typeface="+mj-lt"/>
              <a:buAutoNum type="arabicPeriod"/>
            </a:pPr>
            <a:endParaRPr lang="en-US" i="1" dirty="0"/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Pillar 1: ICTs as a </a:t>
            </a:r>
            <a:r>
              <a:rPr lang="en-US" b="1" dirty="0" smtClean="0"/>
              <a:t>Transformation</a:t>
            </a:r>
            <a:r>
              <a:rPr lang="en-US" dirty="0" smtClean="0"/>
              <a:t> agent for service delivery</a:t>
            </a:r>
          </a:p>
          <a:p>
            <a:pPr marL="514350" indent="-514350" algn="just">
              <a:buFont typeface="+mj-lt"/>
              <a:buAutoNum type="arabicPeriod"/>
            </a:pP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Pillar 2: Increasing </a:t>
            </a:r>
            <a:r>
              <a:rPr lang="en-US" b="1" dirty="0"/>
              <a:t>C</a:t>
            </a:r>
            <a:r>
              <a:rPr lang="en-US" b="1" dirty="0" smtClean="0"/>
              <a:t>onnectivity </a:t>
            </a:r>
            <a:r>
              <a:rPr lang="en-US" dirty="0" smtClean="0"/>
              <a:t>to improve access to ICT services </a:t>
            </a:r>
          </a:p>
          <a:p>
            <a:pPr marL="514350" indent="-514350" algn="just">
              <a:buFont typeface="+mj-lt"/>
              <a:buAutoNum type="arabicPeriod"/>
            </a:pP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Pillar 3: Supporting the development of  ICT </a:t>
            </a:r>
            <a:r>
              <a:rPr lang="en-US" b="1" dirty="0" smtClean="0"/>
              <a:t>Innovations</a:t>
            </a:r>
            <a:r>
              <a:rPr lang="en-US" dirty="0" smtClean="0"/>
              <a:t> to improve the efficiency of service </a:t>
            </a:r>
            <a:r>
              <a:rPr lang="en-US" dirty="0"/>
              <a:t>delivery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457200" y="76200"/>
            <a:ext cx="8534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 smtClean="0">
                <a:solidFill>
                  <a:srgbClr val="4BACC6">
                    <a:lumMod val="60000"/>
                    <a:lumOff val="40000"/>
                  </a:srgbClr>
                </a:solidFill>
                <a:latin typeface="Century Gothic" pitchFamily="34" charset="0"/>
              </a:rPr>
              <a:t>Agenda</a:t>
            </a:r>
            <a:endParaRPr lang="en-US" sz="4000" dirty="0">
              <a:solidFill>
                <a:srgbClr val="4BACC6">
                  <a:lumMod val="60000"/>
                  <a:lumOff val="40000"/>
                </a:srgbClr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533400" y="1143000"/>
            <a:ext cx="5486400" cy="15875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wb448026\Pictures\WORLDBANK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34196"/>
            <a:ext cx="2133600" cy="105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109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 bwMode="auto">
          <a:xfrm>
            <a:off x="107504" y="4114800"/>
            <a:ext cx="4769296" cy="2667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n-US" b="1" i="1" dirty="0" smtClean="0">
                <a:solidFill>
                  <a:srgbClr val="1F497D"/>
                </a:solidFill>
                <a:ea typeface="Arial Unicode MS" pitchFamily="34" charset="-128"/>
                <a:cs typeface="Arial Unicode MS" pitchFamily="34" charset="-128"/>
              </a:rPr>
              <a:t>2. Connect</a:t>
            </a:r>
            <a:r>
              <a:rPr lang="en-US" b="1" dirty="0" smtClean="0">
                <a:solidFill>
                  <a:srgbClr val="1F497D"/>
                </a:solidFill>
                <a:ea typeface="Arial Unicode MS" pitchFamily="34" charset="-128"/>
                <a:cs typeface="Arial Unicode MS" pitchFamily="34" charset="-128"/>
              </a:rPr>
              <a:t> – Accelerating access to high speed internet </a:t>
            </a:r>
          </a:p>
          <a:p>
            <a:pPr marL="119063" indent="-119063" algn="just"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</a:rPr>
              <a:t>Supporting institutional &amp;</a:t>
            </a:r>
            <a:r>
              <a:rPr lang="en-US" sz="1600" dirty="0" smtClean="0">
                <a:solidFill>
                  <a:prstClr val="black"/>
                </a:solidFill>
              </a:rPr>
              <a:t> regulation reforms </a:t>
            </a:r>
            <a:r>
              <a:rPr lang="en-US" sz="1600" dirty="0">
                <a:solidFill>
                  <a:prstClr val="black"/>
                </a:solidFill>
              </a:rPr>
              <a:t>and </a:t>
            </a:r>
            <a:r>
              <a:rPr lang="en-US" sz="1600" dirty="0" smtClean="0">
                <a:solidFill>
                  <a:prstClr val="black"/>
                </a:solidFill>
              </a:rPr>
              <a:t>improving legislative </a:t>
            </a:r>
            <a:r>
              <a:rPr lang="en-US" sz="1600" dirty="0">
                <a:solidFill>
                  <a:prstClr val="black"/>
                </a:solidFill>
              </a:rPr>
              <a:t>environment for </a:t>
            </a:r>
            <a:r>
              <a:rPr lang="en-US" sz="1600" dirty="0" smtClean="0">
                <a:solidFill>
                  <a:prstClr val="black"/>
                </a:solidFill>
              </a:rPr>
              <a:t>Telecoms </a:t>
            </a:r>
            <a:r>
              <a:rPr lang="en-US" sz="1600" b="1" dirty="0" smtClean="0">
                <a:solidFill>
                  <a:prstClr val="black"/>
                </a:solidFill>
              </a:rPr>
              <a:t>to further promote competition</a:t>
            </a:r>
            <a:r>
              <a:rPr lang="en-US" sz="1600" dirty="0" smtClean="0">
                <a:solidFill>
                  <a:prstClr val="black"/>
                </a:solidFill>
              </a:rPr>
              <a:t> through greater infrastructure sharing and </a:t>
            </a:r>
            <a:r>
              <a:rPr lang="en-US" sz="1600" dirty="0">
                <a:solidFill>
                  <a:prstClr val="black"/>
                </a:solidFill>
              </a:rPr>
              <a:t>open access </a:t>
            </a:r>
            <a:r>
              <a:rPr lang="en-US" sz="1600" dirty="0" smtClean="0">
                <a:solidFill>
                  <a:prstClr val="black"/>
                </a:solidFill>
              </a:rPr>
              <a:t>models.</a:t>
            </a:r>
          </a:p>
          <a:p>
            <a:pPr marL="119063" indent="-119063" algn="just"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Financing broadband </a:t>
            </a:r>
            <a:r>
              <a:rPr lang="en-US" sz="1600" b="1" dirty="0" smtClean="0">
                <a:solidFill>
                  <a:prstClr val="black"/>
                </a:solidFill>
              </a:rPr>
              <a:t>infrastructure development </a:t>
            </a:r>
            <a:r>
              <a:rPr lang="en-US" sz="1600" dirty="0" smtClean="0">
                <a:solidFill>
                  <a:prstClr val="black"/>
                </a:solidFill>
              </a:rPr>
              <a:t>(international connectivity, backbone, backhaul, access network) through </a:t>
            </a:r>
            <a:r>
              <a:rPr lang="en-US" sz="1600" b="1" dirty="0" smtClean="0">
                <a:solidFill>
                  <a:prstClr val="black"/>
                </a:solidFill>
              </a:rPr>
              <a:t>PPPs</a:t>
            </a:r>
            <a:r>
              <a:rPr lang="en-US" sz="1600" dirty="0" smtClean="0">
                <a:solidFill>
                  <a:prstClr val="black"/>
                </a:solidFill>
              </a:rPr>
              <a:t> to increase </a:t>
            </a:r>
            <a:r>
              <a:rPr lang="en-US" sz="1600" b="1" dirty="0" smtClean="0">
                <a:solidFill>
                  <a:prstClr val="black"/>
                </a:solidFill>
              </a:rPr>
              <a:t>coverage and affordability</a:t>
            </a:r>
            <a:r>
              <a:rPr lang="en-US" sz="1600" dirty="0" smtClean="0">
                <a:solidFill>
                  <a:prstClr val="black"/>
                </a:solidFill>
              </a:rPr>
              <a:t> of services.</a:t>
            </a:r>
            <a:endParaRPr lang="en-US" sz="1600" dirty="0">
              <a:solidFill>
                <a:srgbClr val="EEECE1"/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119063" indent="-119063" algn="just">
              <a:spcAft>
                <a:spcPts val="300"/>
              </a:spcAft>
              <a:buFont typeface="Arial" pitchFamily="34" charset="0"/>
              <a:buChar char="•"/>
            </a:pPr>
            <a:endParaRPr lang="en-US" sz="1600" dirty="0" smtClean="0">
              <a:solidFill>
                <a:srgbClr val="EEECE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6ACD6-5F31-4947-880B-D856152FBF16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3" name="Group 17"/>
          <p:cNvGrpSpPr/>
          <p:nvPr/>
        </p:nvGrpSpPr>
        <p:grpSpPr>
          <a:xfrm>
            <a:off x="381000" y="1344960"/>
            <a:ext cx="4184848" cy="2541240"/>
            <a:chOff x="165724" y="1867031"/>
            <a:chExt cx="5577840" cy="4021837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5" name="Isosceles Triangle 4"/>
            <p:cNvSpPr/>
            <p:nvPr/>
          </p:nvSpPr>
          <p:spPr>
            <a:xfrm>
              <a:off x="165724" y="3929065"/>
              <a:ext cx="2743200" cy="1959803"/>
            </a:xfrm>
            <a:prstGeom prst="triangle">
              <a:avLst>
                <a:gd name="adj" fmla="val 50000"/>
              </a:avLst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4F81BD">
                    <a:lumMod val="50000"/>
                  </a:srgbClr>
                </a:solidFill>
              </a:endParaRPr>
            </a:p>
          </p:txBody>
        </p:sp>
        <p:sp>
          <p:nvSpPr>
            <p:cNvPr id="6" name="Isosceles Triangle 5"/>
            <p:cNvSpPr/>
            <p:nvPr/>
          </p:nvSpPr>
          <p:spPr>
            <a:xfrm>
              <a:off x="3000364" y="3929066"/>
              <a:ext cx="2743200" cy="1959802"/>
            </a:xfrm>
            <a:prstGeom prst="triangle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4F81BD">
                    <a:lumMod val="50000"/>
                  </a:srgbClr>
                </a:solidFill>
              </a:endParaRPr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1584961" y="1867031"/>
              <a:ext cx="2745093" cy="1984248"/>
            </a:xfrm>
            <a:prstGeom prst="triangle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4F81BD">
                    <a:lumMod val="50000"/>
                  </a:srgbClr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054465" y="2907272"/>
              <a:ext cx="1791849" cy="53580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4F81BD">
                      <a:lumMod val="50000"/>
                    </a:srgbClr>
                  </a:solidFill>
                </a:rPr>
                <a:t>1. Transform</a:t>
              </a:r>
              <a:endParaRPr lang="en-US" sz="1600" b="1" dirty="0">
                <a:solidFill>
                  <a:srgbClr val="4F81BD">
                    <a:lumMod val="50000"/>
                  </a:srgbClr>
                </a:solidFill>
              </a:endParaRPr>
            </a:p>
          </p:txBody>
        </p:sp>
        <p:sp>
          <p:nvSpPr>
            <p:cNvPr id="9" name="Right Triangle 8"/>
            <p:cNvSpPr/>
            <p:nvPr/>
          </p:nvSpPr>
          <p:spPr>
            <a:xfrm rot="10800000">
              <a:off x="1537320" y="3927490"/>
              <a:ext cx="1386839" cy="1960549"/>
            </a:xfrm>
            <a:prstGeom prst="rtTriangle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4F81BD">
                    <a:lumMod val="50000"/>
                  </a:srgbClr>
                </a:solidFill>
              </a:endParaRPr>
            </a:p>
          </p:txBody>
        </p:sp>
        <p:sp>
          <p:nvSpPr>
            <p:cNvPr id="10" name="Right Triangle 9"/>
            <p:cNvSpPr/>
            <p:nvPr/>
          </p:nvSpPr>
          <p:spPr>
            <a:xfrm rot="10800000" flipH="1">
              <a:off x="3000364" y="3927493"/>
              <a:ext cx="1371600" cy="1957372"/>
            </a:xfrm>
            <a:prstGeom prst="rtTriangle">
              <a:avLst/>
            </a:pr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4F81BD">
                    <a:lumMod val="50000"/>
                  </a:srgbClr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18594" y="4622812"/>
              <a:ext cx="1519541" cy="535805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4F81BD">
                      <a:lumMod val="50000"/>
                    </a:srgbClr>
                  </a:solidFill>
                </a:rPr>
                <a:t>3. Innovate</a:t>
              </a:r>
              <a:endParaRPr lang="en-US" sz="1600" b="1" dirty="0">
                <a:solidFill>
                  <a:srgbClr val="4F81BD">
                    <a:lumMod val="50000"/>
                  </a:srgb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237825" y="4641064"/>
              <a:ext cx="1453306" cy="535805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4F81BD">
                      <a:lumMod val="50000"/>
                    </a:srgbClr>
                  </a:solidFill>
                </a:rPr>
                <a:t>2. Connect</a:t>
              </a:r>
              <a:endParaRPr lang="en-US" sz="1600" b="1" dirty="0">
                <a:solidFill>
                  <a:srgbClr val="4F81BD">
                    <a:lumMod val="50000"/>
                  </a:srgbClr>
                </a:solidFill>
              </a:endParaRPr>
            </a:p>
          </p:txBody>
        </p:sp>
      </p:grpSp>
      <p:sp>
        <p:nvSpPr>
          <p:cNvPr id="45" name="Rectangle 44"/>
          <p:cNvSpPr/>
          <p:nvPr/>
        </p:nvSpPr>
        <p:spPr bwMode="auto">
          <a:xfrm>
            <a:off x="4876800" y="1237183"/>
            <a:ext cx="4191000" cy="2819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n-US" b="1" i="1" dirty="0" smtClean="0">
                <a:solidFill>
                  <a:srgbClr val="1F497D"/>
                </a:solidFill>
                <a:ea typeface="Arial Unicode MS" pitchFamily="34" charset="-128"/>
                <a:cs typeface="Arial Unicode MS" pitchFamily="34" charset="-128"/>
              </a:rPr>
              <a:t>1. Transform</a:t>
            </a:r>
            <a:r>
              <a:rPr lang="en-US" b="1" dirty="0" smtClean="0">
                <a:solidFill>
                  <a:srgbClr val="1F497D"/>
                </a:solidFill>
                <a:ea typeface="Arial Unicode MS" pitchFamily="34" charset="-128"/>
                <a:cs typeface="Arial Unicode MS" pitchFamily="34" charset="-128"/>
              </a:rPr>
              <a:t> – Using ICT to transform service delivery across sectors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111125" indent="-111125" algn="just" eaLnBrk="0" fontAlgn="base" hangingPunct="0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Transformation of service delivery </a:t>
            </a:r>
            <a:r>
              <a:rPr lang="en-US" sz="1600" b="1" dirty="0" smtClean="0">
                <a:solidFill>
                  <a:prstClr val="black"/>
                </a:solidFill>
              </a:rPr>
              <a:t>across all sectors of the economy</a:t>
            </a:r>
            <a:r>
              <a:rPr lang="en-US" sz="1600" dirty="0" smtClean="0">
                <a:solidFill>
                  <a:prstClr val="black"/>
                </a:solidFill>
              </a:rPr>
              <a:t>, </a:t>
            </a:r>
            <a:r>
              <a:rPr lang="en-US" sz="1600" dirty="0" smtClean="0">
                <a:solidFill>
                  <a:prstClr val="black"/>
                </a:solidFill>
              </a:rPr>
              <a:t>using </a:t>
            </a:r>
            <a:r>
              <a:rPr lang="en-US" sz="1600" dirty="0" smtClean="0">
                <a:solidFill>
                  <a:prstClr val="black"/>
                </a:solidFill>
              </a:rPr>
              <a:t>mobile phone and broadband </a:t>
            </a:r>
            <a:r>
              <a:rPr lang="en-US" sz="1600" dirty="0" smtClean="0">
                <a:solidFill>
                  <a:prstClr val="black"/>
                </a:solidFill>
              </a:rPr>
              <a:t>networks.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111125" indent="-111125" algn="just" eaLnBrk="0" fontAlgn="base" hangingPunct="0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Promotion of </a:t>
            </a:r>
            <a:r>
              <a:rPr lang="en-US" sz="1600" b="1" dirty="0" smtClean="0">
                <a:solidFill>
                  <a:prstClr val="black"/>
                </a:solidFill>
              </a:rPr>
              <a:t>e-government</a:t>
            </a:r>
            <a:r>
              <a:rPr lang="en-US" sz="1600" dirty="0" smtClean="0">
                <a:solidFill>
                  <a:prstClr val="black"/>
                </a:solidFill>
              </a:rPr>
              <a:t>, </a:t>
            </a:r>
            <a:r>
              <a:rPr lang="en-US" sz="1600" b="1" dirty="0" smtClean="0">
                <a:solidFill>
                  <a:prstClr val="black"/>
                </a:solidFill>
              </a:rPr>
              <a:t>open data, </a:t>
            </a:r>
            <a:r>
              <a:rPr lang="en-US" sz="1600" dirty="0" smtClean="0">
                <a:solidFill>
                  <a:prstClr val="black"/>
                </a:solidFill>
              </a:rPr>
              <a:t>and </a:t>
            </a:r>
            <a:r>
              <a:rPr lang="en-US" sz="1600" b="1" dirty="0" smtClean="0">
                <a:solidFill>
                  <a:prstClr val="black"/>
                </a:solidFill>
              </a:rPr>
              <a:t>interoperability </a:t>
            </a:r>
            <a:r>
              <a:rPr lang="en-US" sz="1600" dirty="0" smtClean="0">
                <a:solidFill>
                  <a:prstClr val="black"/>
                </a:solidFill>
              </a:rPr>
              <a:t>initiatives</a:t>
            </a:r>
            <a:r>
              <a:rPr lang="en-US" sz="1600" b="1" i="1" dirty="0" smtClean="0">
                <a:solidFill>
                  <a:prstClr val="black"/>
                </a:solidFill>
              </a:rPr>
              <a:t> </a:t>
            </a:r>
            <a:r>
              <a:rPr lang="en-US" sz="1600" dirty="0" smtClean="0">
                <a:solidFill>
                  <a:prstClr val="black"/>
                </a:solidFill>
              </a:rPr>
              <a:t>through the financing of ICT </a:t>
            </a:r>
            <a:r>
              <a:rPr lang="en-US" sz="1600" dirty="0">
                <a:solidFill>
                  <a:prstClr val="black"/>
                </a:solidFill>
              </a:rPr>
              <a:t>applications for </a:t>
            </a:r>
            <a:r>
              <a:rPr lang="en-US" sz="1600" dirty="0" smtClean="0">
                <a:solidFill>
                  <a:prstClr val="black"/>
                </a:solidFill>
              </a:rPr>
              <a:t>public </a:t>
            </a:r>
            <a:r>
              <a:rPr lang="en-US" sz="1600" dirty="0">
                <a:solidFill>
                  <a:prstClr val="black"/>
                </a:solidFill>
              </a:rPr>
              <a:t>a</a:t>
            </a:r>
            <a:r>
              <a:rPr lang="en-US" sz="1600" dirty="0" smtClean="0">
                <a:solidFill>
                  <a:prstClr val="black"/>
                </a:solidFill>
              </a:rPr>
              <a:t>dministration, collection of citizen feedbacks, improved service delivery, etc.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4876800" y="4114800"/>
            <a:ext cx="4191000" cy="2667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n-US" b="1" i="1" dirty="0" smtClean="0">
                <a:solidFill>
                  <a:srgbClr val="1F497D"/>
                </a:solidFill>
                <a:ea typeface="Arial Unicode MS" pitchFamily="34" charset="-128"/>
                <a:cs typeface="Arial Unicode MS" pitchFamily="34" charset="-128"/>
              </a:rPr>
              <a:t>3. Innovate</a:t>
            </a:r>
            <a:r>
              <a:rPr lang="en-US" b="1" dirty="0" smtClean="0">
                <a:solidFill>
                  <a:srgbClr val="1F497D"/>
                </a:solidFill>
                <a:ea typeface="Arial Unicode MS" pitchFamily="34" charset="-128"/>
                <a:cs typeface="Arial Unicode MS" pitchFamily="34" charset="-128"/>
              </a:rPr>
              <a:t> – Supporting ICT innovation for jobs and competitiveness</a:t>
            </a:r>
          </a:p>
          <a:p>
            <a:pPr marL="111125" indent="-111125" algn="just" eaLnBrk="0" fontAlgn="base" hangingPunct="0">
              <a:spcBef>
                <a:spcPct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Supporting (hackaton, etc.) the development of ICT innovations to foster industry development and innovation for </a:t>
            </a:r>
            <a:r>
              <a:rPr lang="en-US" sz="1600" b="1" dirty="0" smtClean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greater competitiveness</a:t>
            </a:r>
            <a:r>
              <a:rPr lang="en-US" sz="1600" dirty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and accelerate the shift to service-oriented knowledge economy.</a:t>
            </a:r>
          </a:p>
          <a:p>
            <a:pPr marL="111125" indent="-111125" algn="just" eaLnBrk="0" fontAlgn="base" hangingPunct="0">
              <a:spcBef>
                <a:spcPct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Increasing </a:t>
            </a:r>
            <a:r>
              <a:rPr lang="en-US" sz="1600" b="1" dirty="0" smtClean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skills development and jobs creation </a:t>
            </a:r>
            <a:r>
              <a:rPr lang="en-US" sz="1600" dirty="0" smtClean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through technology parks, </a:t>
            </a:r>
            <a:r>
              <a:rPr lang="en-US" sz="1600" dirty="0" smtClean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micro-work</a:t>
            </a:r>
            <a:r>
              <a:rPr lang="en-US" sz="1600" dirty="0" smtClean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, eLearning content &amp; Delivery programs. </a:t>
            </a:r>
          </a:p>
          <a:p>
            <a:pPr marL="111125" indent="-111125" algn="just" eaLnBrk="0" fontAlgn="base" hangingPunct="0">
              <a:spcBef>
                <a:spcPct val="0"/>
              </a:spcBef>
              <a:spcAft>
                <a:spcPts val="300"/>
              </a:spcAft>
              <a:buFont typeface="Arial" pitchFamily="34" charset="0"/>
              <a:buChar char="•"/>
            </a:pPr>
            <a:endParaRPr lang="en-US" sz="1600" dirty="0" smtClean="0">
              <a:solidFill>
                <a:prstClr val="black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590800" y="0"/>
            <a:ext cx="6400800" cy="1143000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Arial" pitchFamily="34" charset="0"/>
                <a:cs typeface="Arial" pitchFamily="34" charset="0"/>
              </a:rPr>
              <a:t>Three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Pillars of the WBG ICT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strategy</a:t>
            </a:r>
            <a:br>
              <a:rPr lang="en-US" sz="1800" dirty="0">
                <a:latin typeface="Arial" pitchFamily="34" charset="0"/>
                <a:cs typeface="Arial" pitchFamily="34" charset="0"/>
              </a:rPr>
            </a:br>
            <a:r>
              <a:rPr lang="en-US" sz="2500" dirty="0">
                <a:latin typeface="Arial" pitchFamily="34" charset="0"/>
                <a:cs typeface="Arial" pitchFamily="34" charset="0"/>
              </a:rPr>
              <a:t>Transform, 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Connect, Innovate 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78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57200" y="76200"/>
            <a:ext cx="777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solidFill>
                  <a:srgbClr val="4BACC6">
                    <a:lumMod val="60000"/>
                    <a:lumOff val="40000"/>
                  </a:srgbClr>
                </a:solidFill>
                <a:latin typeface="Century Gothic" pitchFamily="34" charset="0"/>
              </a:rPr>
              <a:t>1. Transform</a:t>
            </a:r>
            <a:endParaRPr lang="en-US" sz="4800" dirty="0">
              <a:solidFill>
                <a:srgbClr val="4BACC6">
                  <a:lumMod val="60000"/>
                  <a:lumOff val="40000"/>
                </a:srgb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09600" y="1143000"/>
            <a:ext cx="5486400" cy="15875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49974" y="734106"/>
            <a:ext cx="41216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ICT applications impact all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sectors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90500" y="1219200"/>
            <a:ext cx="8610600" cy="1600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accent5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eaLnBrk="0" hangingPunct="0">
              <a:spcAft>
                <a:spcPts val="600"/>
              </a:spcAft>
            </a:pPr>
            <a:r>
              <a:rPr lang="en-US" sz="2000" b="1" dirty="0" smtClean="0">
                <a:ea typeface="Arial Unicode MS" pitchFamily="34" charset="-128"/>
                <a:cs typeface="Arial Unicode MS" pitchFamily="34" charset="-128"/>
              </a:rPr>
              <a:t>The World Bank </a:t>
            </a:r>
            <a:r>
              <a:rPr lang="en-US" sz="2000" b="1" dirty="0" smtClean="0">
                <a:ea typeface="Arial Unicode MS" pitchFamily="34" charset="-128"/>
                <a:cs typeface="Arial Unicode MS" pitchFamily="34" charset="-128"/>
              </a:rPr>
              <a:t>encourages </a:t>
            </a:r>
            <a:r>
              <a:rPr lang="en-US" sz="2000" b="1" dirty="0" smtClean="0">
                <a:ea typeface="Arial Unicode MS" pitchFamily="34" charset="-128"/>
                <a:cs typeface="Arial Unicode MS" pitchFamily="34" charset="-128"/>
              </a:rPr>
              <a:t>the use of ICT applications in every sector of the economy for greater productivity and competitiveness; the number of active </a:t>
            </a:r>
            <a:r>
              <a:rPr lang="en-US" sz="2000" b="1" dirty="0">
                <a:ea typeface="Arial Unicode MS" pitchFamily="34" charset="-128"/>
                <a:cs typeface="Arial Unicode MS" pitchFamily="34" charset="-128"/>
              </a:rPr>
              <a:t>investment projects with ICT components </a:t>
            </a:r>
            <a:r>
              <a:rPr lang="en-US" sz="2000" b="1" dirty="0" smtClean="0">
                <a:ea typeface="Arial Unicode MS" pitchFamily="34" charset="-128"/>
                <a:cs typeface="Arial Unicode MS" pitchFamily="34" charset="-128"/>
              </a:rPr>
              <a:t>has grown </a:t>
            </a:r>
            <a:r>
              <a:rPr lang="en-US" sz="2000" b="1" dirty="0">
                <a:ea typeface="Arial Unicode MS" pitchFamily="34" charset="-128"/>
                <a:cs typeface="Arial Unicode MS" pitchFamily="34" charset="-128"/>
              </a:rPr>
              <a:t>rapidly over the past </a:t>
            </a:r>
            <a:r>
              <a:rPr lang="en-US" sz="2000" b="1" dirty="0" smtClean="0">
                <a:ea typeface="Arial Unicode MS" pitchFamily="34" charset="-128"/>
                <a:cs typeface="Arial Unicode MS" pitchFamily="34" charset="-128"/>
              </a:rPr>
              <a:t>decade: more than 1,300 projects (i.e. 74%) out of the 1,700 projects portfolio, FY03-10). </a:t>
            </a:r>
          </a:p>
        </p:txBody>
      </p:sp>
      <p:grpSp>
        <p:nvGrpSpPr>
          <p:cNvPr id="12" name="Group 7"/>
          <p:cNvGrpSpPr>
            <a:grpSpLocks/>
          </p:cNvGrpSpPr>
          <p:nvPr/>
        </p:nvGrpSpPr>
        <p:grpSpPr bwMode="auto">
          <a:xfrm>
            <a:off x="228600" y="3173251"/>
            <a:ext cx="8572500" cy="3151348"/>
            <a:chOff x="228600" y="1295400"/>
            <a:chExt cx="6096693" cy="5257800"/>
          </a:xfrm>
        </p:grpSpPr>
        <p:sp>
          <p:nvSpPr>
            <p:cNvPr id="13" name="Rectangle 12"/>
            <p:cNvSpPr/>
            <p:nvPr/>
          </p:nvSpPr>
          <p:spPr>
            <a:xfrm>
              <a:off x="2742870" y="1295400"/>
              <a:ext cx="3582423" cy="285375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100" b="1" dirty="0">
                  <a:solidFill>
                    <a:prstClr val="white"/>
                  </a:solidFill>
                </a:rPr>
                <a:t>4 projects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742870" y="6267827"/>
              <a:ext cx="2030238" cy="28537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100" b="1" dirty="0">
                  <a:solidFill>
                    <a:prstClr val="white"/>
                  </a:solidFill>
                </a:rPr>
                <a:t>94 projects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742870" y="5884445"/>
              <a:ext cx="2089995" cy="28537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100" b="1" dirty="0">
                  <a:solidFill>
                    <a:prstClr val="white"/>
                  </a:solidFill>
                </a:rPr>
                <a:t>24 projects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742870" y="5501064"/>
              <a:ext cx="2089995" cy="28825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100" b="1" dirty="0">
                  <a:solidFill>
                    <a:prstClr val="white"/>
                  </a:solidFill>
                </a:rPr>
                <a:t>77 projects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742870" y="5120566"/>
              <a:ext cx="2327529" cy="28537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100" b="1" dirty="0">
                  <a:solidFill>
                    <a:prstClr val="white"/>
                  </a:solidFill>
                </a:rPr>
                <a:t>144 projects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742870" y="4737184"/>
              <a:ext cx="2506800" cy="285375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100" b="1" dirty="0">
                  <a:solidFill>
                    <a:prstClr val="white"/>
                  </a:solidFill>
                </a:rPr>
                <a:t>96 projects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742870" y="4353803"/>
              <a:ext cx="2566556" cy="28825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100" b="1" dirty="0">
                  <a:solidFill>
                    <a:prstClr val="white"/>
                  </a:solidFill>
                </a:rPr>
                <a:t>35 projects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742870" y="3973305"/>
              <a:ext cx="2566556" cy="285373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100" b="1" dirty="0">
                  <a:solidFill>
                    <a:prstClr val="white"/>
                  </a:solidFill>
                </a:rPr>
                <a:t>75 projects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742870" y="3589922"/>
              <a:ext cx="2805584" cy="285375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100" b="1" dirty="0">
                  <a:solidFill>
                    <a:prstClr val="white"/>
                  </a:solidFill>
                </a:rPr>
                <a:t>144 projects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742870" y="3206542"/>
              <a:ext cx="2805584" cy="28825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100" b="1" dirty="0">
                  <a:solidFill>
                    <a:prstClr val="white"/>
                  </a:solidFill>
                </a:rPr>
                <a:t>83 projects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742870" y="2826043"/>
              <a:ext cx="2925097" cy="285373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100" b="1" dirty="0">
                  <a:solidFill>
                    <a:prstClr val="white"/>
                  </a:solidFill>
                </a:rPr>
                <a:t>258 projects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742870" y="2442661"/>
              <a:ext cx="3044611" cy="285375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100" b="1" dirty="0">
                  <a:solidFill>
                    <a:prstClr val="white"/>
                  </a:solidFill>
                </a:rPr>
                <a:t>140 projects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742870" y="2059281"/>
              <a:ext cx="3164125" cy="28825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100" b="1" dirty="0">
                  <a:solidFill>
                    <a:prstClr val="white"/>
                  </a:solidFill>
                </a:rPr>
                <a:t>17 projects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742870" y="1678782"/>
              <a:ext cx="3462909" cy="285373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100" b="1" dirty="0">
                  <a:solidFill>
                    <a:prstClr val="white"/>
                  </a:solidFill>
                </a:rPr>
                <a:t>106 projects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28600" y="1295400"/>
              <a:ext cx="2469452" cy="2853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200" b="1" dirty="0">
                  <a:solidFill>
                    <a:sysClr val="windowText" lastClr="000000"/>
                  </a:solidFill>
                </a:rPr>
                <a:t>Financial Management, Procurement 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28600" y="6267827"/>
              <a:ext cx="2469452" cy="2853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200" b="1" dirty="0">
                  <a:solidFill>
                    <a:sysClr val="windowText" lastClr="000000"/>
                  </a:solidFill>
                </a:rPr>
                <a:t>Energy and Mining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28600" y="5884445"/>
              <a:ext cx="2469452" cy="2853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200" b="1" dirty="0">
                  <a:solidFill>
                    <a:sysClr val="windowText" lastClr="000000"/>
                  </a:solidFill>
                </a:rPr>
                <a:t>Social Development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28600" y="5501064"/>
              <a:ext cx="2469452" cy="2882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200" b="1" dirty="0">
                  <a:solidFill>
                    <a:sysClr val="windowText" lastClr="000000"/>
                  </a:solidFill>
                </a:rPr>
                <a:t>Water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28600" y="5120566"/>
              <a:ext cx="2469452" cy="2853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200" b="1" dirty="0">
                  <a:solidFill>
                    <a:sysClr val="windowText" lastClr="000000"/>
                  </a:solidFill>
                </a:rPr>
                <a:t>Transport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28600" y="4737184"/>
              <a:ext cx="2469452" cy="2853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200" b="1" dirty="0">
                  <a:solidFill>
                    <a:sysClr val="windowText" lastClr="000000"/>
                  </a:solidFill>
                </a:rPr>
                <a:t>Urban Development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28600" y="4353803"/>
              <a:ext cx="2469452" cy="2882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200" b="1" dirty="0">
                  <a:solidFill>
                    <a:sysClr val="windowText" lastClr="000000"/>
                  </a:solidFill>
                </a:rPr>
                <a:t>Environment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28600" y="3973305"/>
              <a:ext cx="2469452" cy="2853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200" b="1" dirty="0">
                  <a:solidFill>
                    <a:sysClr val="windowText" lastClr="000000"/>
                  </a:solidFill>
                </a:rPr>
                <a:t>Social Protection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28600" y="3589922"/>
              <a:ext cx="2469452" cy="2853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200" b="1" dirty="0">
                  <a:solidFill>
                    <a:sysClr val="windowText" lastClr="000000"/>
                  </a:solidFill>
                </a:rPr>
                <a:t>Health, Nutrition and Population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28600" y="3206542"/>
              <a:ext cx="2469452" cy="2882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200" b="1" dirty="0">
                  <a:solidFill>
                    <a:sysClr val="windowText" lastClr="000000"/>
                  </a:solidFill>
                </a:rPr>
                <a:t>Financial, Private Sector Development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28600" y="2826043"/>
              <a:ext cx="2469452" cy="2853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200" b="1" dirty="0">
                  <a:solidFill>
                    <a:sysClr val="windowText" lastClr="000000"/>
                  </a:solidFill>
                </a:rPr>
                <a:t>Agriculture and Rural Development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28600" y="2442661"/>
              <a:ext cx="2469452" cy="2853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200" b="1" dirty="0">
                  <a:solidFill>
                    <a:sysClr val="windowText" lastClr="000000"/>
                  </a:solidFill>
                </a:rPr>
                <a:t>Education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28600" y="2059281"/>
              <a:ext cx="2469452" cy="2882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200" b="1" dirty="0">
                  <a:solidFill>
                    <a:sysClr val="windowText" lastClr="000000"/>
                  </a:solidFill>
                </a:rPr>
                <a:t>Economic Policy, Poverty Reduction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28600" y="1678782"/>
              <a:ext cx="2469452" cy="2853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200" b="1" dirty="0">
                  <a:solidFill>
                    <a:sysClr val="windowText" lastClr="000000"/>
                  </a:solidFill>
                </a:rPr>
                <a:t>Public Sector Governance</a:t>
              </a: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284798" y="6477001"/>
            <a:ext cx="85163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prstClr val="black">
                    <a:lumMod val="50000"/>
                    <a:lumOff val="50000"/>
                  </a:prstClr>
                </a:solidFill>
                <a:cs typeface="Arial" charset="0"/>
              </a:rPr>
              <a:t>Source: World Bank, adapted from the Independent Evaluation Group analysis</a:t>
            </a:r>
            <a:endParaRPr lang="en-US" sz="1000" dirty="0">
              <a:solidFill>
                <a:prstClr val="black">
                  <a:lumMod val="50000"/>
                  <a:lumOff val="50000"/>
                </a:prstClr>
              </a:solidFill>
              <a:cs typeface="Arial" charset="0"/>
            </a:endParaRPr>
          </a:p>
        </p:txBody>
      </p:sp>
      <p:pic>
        <p:nvPicPr>
          <p:cNvPr id="5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3788" y="43544"/>
            <a:ext cx="2277953" cy="1059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812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76200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solidFill>
                  <a:srgbClr val="4BACC6">
                    <a:lumMod val="60000"/>
                    <a:lumOff val="40000"/>
                  </a:srgbClr>
                </a:solidFill>
                <a:latin typeface="Century Gothic" pitchFamily="34" charset="0"/>
              </a:rPr>
              <a:t>2. Connect</a:t>
            </a:r>
            <a:endParaRPr lang="en-US" sz="4800" dirty="0">
              <a:solidFill>
                <a:srgbClr val="4BACC6">
                  <a:lumMod val="60000"/>
                  <a:lumOff val="40000"/>
                </a:srgb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49974" y="1102749"/>
            <a:ext cx="5486400" cy="15875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6" name="AutoShape 2" descr="https://mail.google.com/mail/?attid=0.2&amp;disp=emb&amp;view=att&amp;th=132b71b53c979c5d"/>
          <p:cNvSpPr>
            <a:spLocks noChangeAspect="1" noChangeArrowheads="1"/>
          </p:cNvSpPr>
          <p:nvPr/>
        </p:nvSpPr>
        <p:spPr bwMode="auto">
          <a:xfrm>
            <a:off x="-95250" y="-6096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09550" y="3276599"/>
            <a:ext cx="8782050" cy="34290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WB Goal: </a:t>
            </a: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increasing coverage and affordable access to broadband  (BB)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1200" dirty="0" smtClean="0">
                <a:solidFill>
                  <a:sysClr val="windowText" lastClr="000000"/>
                </a:solidFill>
                <a:latin typeface="Calibri"/>
              </a:rPr>
              <a:t>Every 10 </a:t>
            </a:r>
            <a:r>
              <a:rPr lang="en-US" sz="1200" dirty="0" err="1" smtClean="0">
                <a:solidFill>
                  <a:sysClr val="windowText" lastClr="000000"/>
                </a:solidFill>
                <a:latin typeface="Calibri"/>
              </a:rPr>
              <a:t>ppts</a:t>
            </a:r>
            <a:r>
              <a:rPr lang="en-US" sz="120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US" sz="1200" dirty="0" smtClean="0">
                <a:solidFill>
                  <a:sysClr val="windowText" lastClr="000000"/>
                </a:solidFill>
                <a:latin typeface="Calibri"/>
              </a:rPr>
              <a:t>increase in </a:t>
            </a:r>
            <a:r>
              <a:rPr lang="en-US" sz="1200" dirty="0" smtClean="0">
                <a:solidFill>
                  <a:sysClr val="windowText" lastClr="000000"/>
                </a:solidFill>
                <a:latin typeface="Calibri"/>
              </a:rPr>
              <a:t>BB penetration rate generates 1,38 ppts of GDP growth </a:t>
            </a:r>
            <a:r>
              <a:rPr lang="en-US" sz="1200" dirty="0" smtClean="0">
                <a:solidFill>
                  <a:sysClr val="windowText" lastClr="000000"/>
                </a:solidFill>
                <a:latin typeface="Calibri"/>
              </a:rPr>
              <a:t>(source: WB </a:t>
            </a:r>
            <a:r>
              <a:rPr lang="en-US" sz="1200" dirty="0" smtClean="0">
                <a:solidFill>
                  <a:sysClr val="windowText" lastClr="000000"/>
                </a:solidFill>
                <a:latin typeface="Calibri"/>
              </a:rPr>
              <a:t>empirical study based on 120 developing countries)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WB Activities: </a:t>
            </a:r>
          </a:p>
          <a:p>
            <a:pPr lvl="1">
              <a:buFont typeface="+mj-lt"/>
              <a:buAutoNum type="alphaUcPeriod"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Promoting reforms of the legal and regulatory framework to</a:t>
            </a:r>
            <a:r>
              <a:rPr kumimoji="0" lang="en-US" sz="12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strengthen competition in the telecom sector </a:t>
            </a:r>
            <a:r>
              <a:rPr kumimoji="0" lang="en-US" sz="120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(LLU, bitsream, infrastructure sharing, open </a:t>
            </a:r>
            <a:r>
              <a:rPr kumimoji="0" lang="en-US" sz="120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access, etc.)</a:t>
            </a:r>
            <a:endParaRPr lang="en-US" sz="1200" dirty="0" smtClean="0">
              <a:solidFill>
                <a:sysClr val="windowText" lastClr="000000"/>
              </a:solidFill>
            </a:endParaRP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US" sz="1100" dirty="0">
                <a:solidFill>
                  <a:sysClr val="windowText" lastClr="000000"/>
                </a:solidFill>
                <a:latin typeface="Calibri"/>
              </a:rPr>
              <a:t>South-South knowledge </a:t>
            </a:r>
            <a:r>
              <a:rPr lang="en-US" sz="1100" dirty="0" smtClean="0">
                <a:solidFill>
                  <a:sysClr val="windowText" lastClr="000000"/>
                </a:solidFill>
                <a:latin typeface="Calibri"/>
              </a:rPr>
              <a:t>exchange programs ; technical assistance; analytical work</a:t>
            </a:r>
            <a:endParaRPr lang="en-US" sz="700" b="1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buFont typeface="+mj-lt"/>
              <a:buAutoNum type="alphaUcPeriod"/>
              <a:defRPr/>
            </a:pPr>
            <a:r>
              <a:rPr lang="en-US" sz="1200" b="1" dirty="0" smtClean="0">
                <a:solidFill>
                  <a:sysClr val="windowText" lastClr="000000"/>
                </a:solidFill>
              </a:rPr>
              <a:t>Investment </a:t>
            </a:r>
            <a:r>
              <a:rPr lang="en-US" sz="1200" b="1" dirty="0">
                <a:solidFill>
                  <a:sysClr val="windowText" lastClr="000000"/>
                </a:solidFill>
              </a:rPr>
              <a:t>projects in infrastructure for networks development: </a:t>
            </a:r>
            <a:r>
              <a:rPr lang="en-US" sz="1200" dirty="0">
                <a:solidFill>
                  <a:sysClr val="windowText" lastClr="000000"/>
                </a:solidFill>
              </a:rPr>
              <a:t>submarine </a:t>
            </a:r>
            <a:r>
              <a:rPr lang="en-US" sz="1200" dirty="0" smtClean="0">
                <a:solidFill>
                  <a:sysClr val="windowText" lastClr="000000"/>
                </a:solidFill>
              </a:rPr>
              <a:t>cable, backbone, backhaul, access network, data centers, etc.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US" sz="1100" dirty="0">
                <a:solidFill>
                  <a:sysClr val="windowText" lastClr="000000"/>
                </a:solidFill>
                <a:latin typeface="Calibri"/>
              </a:rPr>
              <a:t>Regional project : RCIP (10); WARCIP (7); </a:t>
            </a:r>
            <a:r>
              <a:rPr lang="en-US" sz="1100" dirty="0" smtClean="0">
                <a:solidFill>
                  <a:sysClr val="windowText" lastClr="000000"/>
                </a:solidFill>
                <a:latin typeface="Calibri"/>
              </a:rPr>
              <a:t>CAB </a:t>
            </a:r>
            <a:r>
              <a:rPr lang="en-US" sz="1100" dirty="0">
                <a:solidFill>
                  <a:sysClr val="windowText" lastClr="000000"/>
                </a:solidFill>
                <a:latin typeface="Calibri"/>
              </a:rPr>
              <a:t>(5)</a:t>
            </a:r>
          </a:p>
          <a:p>
            <a:pPr>
              <a:buAutoNum type="arabicPeriod"/>
              <a:defRPr/>
            </a:pPr>
            <a:r>
              <a:rPr lang="en-US" sz="1800" b="1" noProof="0" dirty="0" smtClean="0">
                <a:solidFill>
                  <a:sysClr val="windowText" lastClr="000000"/>
                </a:solidFill>
                <a:latin typeface="Calibri"/>
              </a:rPr>
              <a:t>WB Connectivity Portfolio: </a:t>
            </a:r>
            <a:r>
              <a:rPr lang="en-US" sz="1800" noProof="0" dirty="0" smtClean="0">
                <a:solidFill>
                  <a:sysClr val="windowText" lastClr="000000"/>
                </a:solidFill>
                <a:latin typeface="Calibri"/>
              </a:rPr>
              <a:t>IDA money leverages IFC and private investment 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1200" b="1" dirty="0" smtClean="0">
                <a:solidFill>
                  <a:sysClr val="windowText" lastClr="000000"/>
                </a:solidFill>
              </a:rPr>
              <a:t>1.3 </a:t>
            </a:r>
            <a:r>
              <a:rPr lang="en-US" sz="1200" b="1" dirty="0">
                <a:solidFill>
                  <a:sysClr val="windowText" lastClr="000000"/>
                </a:solidFill>
              </a:rPr>
              <a:t>USD billion </a:t>
            </a:r>
            <a:r>
              <a:rPr lang="en-US" sz="1200" b="1" dirty="0" smtClean="0">
                <a:solidFill>
                  <a:sysClr val="windowText" lastClr="000000"/>
                </a:solidFill>
              </a:rPr>
              <a:t>of IDA </a:t>
            </a:r>
            <a:r>
              <a:rPr lang="en-US" sz="1200" dirty="0" smtClean="0">
                <a:solidFill>
                  <a:sysClr val="windowText" lastClr="000000"/>
                </a:solidFill>
              </a:rPr>
              <a:t>finance</a:t>
            </a:r>
            <a:r>
              <a:rPr lang="en-US" sz="1200" dirty="0" smtClean="0">
                <a:solidFill>
                  <a:sysClr val="windowText" lastClr="000000"/>
                </a:solidFill>
              </a:rPr>
              <a:t> </a:t>
            </a:r>
            <a:r>
              <a:rPr lang="en-US" sz="1200" dirty="0" smtClean="0">
                <a:solidFill>
                  <a:sysClr val="windowText" lastClr="000000"/>
                </a:solidFill>
              </a:rPr>
              <a:t>leveraged </a:t>
            </a:r>
            <a:r>
              <a:rPr lang="en-US" sz="1200" b="1" dirty="0" smtClean="0">
                <a:solidFill>
                  <a:sysClr val="windowText" lastClr="000000"/>
                </a:solidFill>
              </a:rPr>
              <a:t>30 </a:t>
            </a:r>
            <a:r>
              <a:rPr lang="en-US" sz="1200" b="1" dirty="0">
                <a:solidFill>
                  <a:sysClr val="windowText" lastClr="000000"/>
                </a:solidFill>
              </a:rPr>
              <a:t>USD billion </a:t>
            </a:r>
            <a:r>
              <a:rPr lang="en-US" sz="1200" b="1" dirty="0" smtClean="0">
                <a:solidFill>
                  <a:sysClr val="windowText" lastClr="000000"/>
                </a:solidFill>
              </a:rPr>
              <a:t>of IFC investment </a:t>
            </a:r>
            <a:r>
              <a:rPr lang="en-US" sz="1200" dirty="0" smtClean="0">
                <a:solidFill>
                  <a:sysClr val="windowText" lastClr="000000"/>
                </a:solidFill>
              </a:rPr>
              <a:t>mainly in mobile &amp; broadband </a:t>
            </a:r>
            <a:r>
              <a:rPr lang="en-US" sz="1200" dirty="0">
                <a:solidFill>
                  <a:sysClr val="windowText" lastClr="000000"/>
                </a:solidFill>
              </a:rPr>
              <a:t>connectivity </a:t>
            </a:r>
            <a:r>
              <a:rPr lang="en-US" sz="1200" dirty="0" smtClean="0">
                <a:solidFill>
                  <a:sysClr val="windowText" lastClr="000000"/>
                </a:solidFill>
              </a:rPr>
              <a:t>projects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1200" b="1" dirty="0" smtClean="0">
                <a:solidFill>
                  <a:sysClr val="windowText" lastClr="000000"/>
                </a:solidFill>
              </a:rPr>
              <a:t>Most IDA </a:t>
            </a:r>
            <a:r>
              <a:rPr lang="en-US" sz="1200" b="1" dirty="0" smtClean="0">
                <a:solidFill>
                  <a:sysClr val="windowText" lastClr="000000"/>
                </a:solidFill>
              </a:rPr>
              <a:t>connectivity projects </a:t>
            </a:r>
            <a:r>
              <a:rPr lang="en-US" sz="1200" b="1" dirty="0" smtClean="0">
                <a:solidFill>
                  <a:sysClr val="windowText" lastClr="000000"/>
                </a:solidFill>
              </a:rPr>
              <a:t>are on Sub-Saharan Africa </a:t>
            </a:r>
            <a:r>
              <a:rPr lang="en-US" sz="1200" dirty="0" smtClean="0">
                <a:solidFill>
                  <a:sysClr val="windowText" lastClr="000000"/>
                </a:solidFill>
              </a:rPr>
              <a:t>: more than 800 USD millions in 12 projects in 22 countries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1200" dirty="0" smtClean="0">
                <a:solidFill>
                  <a:sysClr val="windowText" lastClr="000000"/>
                </a:solidFill>
              </a:rPr>
              <a:t>In </a:t>
            </a:r>
            <a:r>
              <a:rPr lang="en-US" sz="1200" b="1" dirty="0" smtClean="0">
                <a:solidFill>
                  <a:sysClr val="windowText" lastClr="000000"/>
                </a:solidFill>
              </a:rPr>
              <a:t>MENA </a:t>
            </a:r>
            <a:r>
              <a:rPr lang="en-US" sz="1200" dirty="0" smtClean="0">
                <a:solidFill>
                  <a:sysClr val="windowText" lastClr="000000"/>
                </a:solidFill>
              </a:rPr>
              <a:t>, </a:t>
            </a:r>
            <a:r>
              <a:rPr lang="en-US" sz="1200" b="1" dirty="0" smtClean="0">
                <a:solidFill>
                  <a:sysClr val="windowText" lastClr="000000"/>
                </a:solidFill>
              </a:rPr>
              <a:t>investment </a:t>
            </a:r>
            <a:r>
              <a:rPr lang="en-US" sz="1200" b="1" dirty="0">
                <a:solidFill>
                  <a:sysClr val="windowText" lastClr="000000"/>
                </a:solidFill>
              </a:rPr>
              <a:t>needs </a:t>
            </a:r>
            <a:r>
              <a:rPr lang="en-US" sz="1200" b="1" dirty="0" smtClean="0">
                <a:solidFill>
                  <a:sysClr val="windowText" lastClr="000000"/>
                </a:solidFill>
              </a:rPr>
              <a:t>in BB infrastructure are </a:t>
            </a:r>
            <a:r>
              <a:rPr lang="en-US" sz="1200" b="1" dirty="0">
                <a:solidFill>
                  <a:sysClr val="windowText" lastClr="000000"/>
                </a:solidFill>
              </a:rPr>
              <a:t>significant </a:t>
            </a:r>
            <a:r>
              <a:rPr lang="en-US" sz="1200" dirty="0" smtClean="0">
                <a:solidFill>
                  <a:sysClr val="windowText" lastClr="000000"/>
                </a:solidFill>
              </a:rPr>
              <a:t>but </a:t>
            </a:r>
            <a:r>
              <a:rPr lang="en-US" sz="1200" b="1" dirty="0">
                <a:solidFill>
                  <a:sysClr val="windowText" lastClr="000000"/>
                </a:solidFill>
              </a:rPr>
              <a:t>public investment is low </a:t>
            </a:r>
            <a:r>
              <a:rPr lang="en-US" sz="1200" dirty="0">
                <a:solidFill>
                  <a:sysClr val="windowText" lastClr="000000"/>
                </a:solidFill>
              </a:rPr>
              <a:t>(fiscal constraints) </a:t>
            </a:r>
            <a:endParaRPr lang="en-US" sz="1200" dirty="0" smtClean="0">
              <a:solidFill>
                <a:sysClr val="windowText" lastClr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1200" dirty="0" smtClean="0">
                <a:solidFill>
                  <a:sysClr val="windowText" lastClr="000000"/>
                </a:solidFill>
              </a:rPr>
              <a:t>In line with </a:t>
            </a:r>
            <a:r>
              <a:rPr lang="en-US" sz="1200" b="1" dirty="0" smtClean="0">
                <a:solidFill>
                  <a:sysClr val="windowText" lastClr="000000"/>
                </a:solidFill>
              </a:rPr>
              <a:t>European countries, </a:t>
            </a:r>
            <a:r>
              <a:rPr lang="en-US" sz="1200" dirty="0" smtClean="0">
                <a:solidFill>
                  <a:sysClr val="windowText" lastClr="000000"/>
                </a:solidFill>
              </a:rPr>
              <a:t>MENA </a:t>
            </a:r>
            <a:r>
              <a:rPr lang="en-US" sz="1200" dirty="0" smtClean="0">
                <a:solidFill>
                  <a:sysClr val="windowText" lastClr="000000"/>
                </a:solidFill>
              </a:rPr>
              <a:t>countries </a:t>
            </a:r>
            <a:r>
              <a:rPr lang="en-US" sz="1200" dirty="0" smtClean="0">
                <a:solidFill>
                  <a:sysClr val="windowText" lastClr="000000"/>
                </a:solidFill>
              </a:rPr>
              <a:t>could </a:t>
            </a:r>
            <a:r>
              <a:rPr lang="en-US" sz="1200" dirty="0" smtClean="0">
                <a:solidFill>
                  <a:sysClr val="windowText" lastClr="000000"/>
                </a:solidFill>
              </a:rPr>
              <a:t>rely on </a:t>
            </a:r>
            <a:r>
              <a:rPr lang="en-US" sz="1200" b="1" dirty="0" smtClean="0">
                <a:solidFill>
                  <a:sysClr val="windowText" lastClr="000000"/>
                </a:solidFill>
              </a:rPr>
              <a:t>PPP </a:t>
            </a:r>
            <a:r>
              <a:rPr lang="en-US" sz="1200" b="1" dirty="0" smtClean="0">
                <a:solidFill>
                  <a:sysClr val="windowText" lastClr="000000"/>
                </a:solidFill>
              </a:rPr>
              <a:t>(with donors’ assistance) to </a:t>
            </a:r>
            <a:r>
              <a:rPr lang="en-US" sz="1200" b="1" dirty="0" smtClean="0">
                <a:solidFill>
                  <a:sysClr val="windowText" lastClr="000000"/>
                </a:solidFill>
              </a:rPr>
              <a:t>develop coverage in </a:t>
            </a:r>
            <a:r>
              <a:rPr lang="en-US" sz="1200" b="1" dirty="0" smtClean="0">
                <a:solidFill>
                  <a:sysClr val="windowText" lastClr="000000"/>
                </a:solidFill>
              </a:rPr>
              <a:t>white </a:t>
            </a:r>
            <a:r>
              <a:rPr lang="en-US" sz="1200" b="1" dirty="0" smtClean="0">
                <a:solidFill>
                  <a:sysClr val="windowText" lastClr="000000"/>
                </a:solidFill>
              </a:rPr>
              <a:t>and grey </a:t>
            </a:r>
            <a:r>
              <a:rPr lang="en-US" sz="1200" b="1" dirty="0" smtClean="0">
                <a:solidFill>
                  <a:sysClr val="windowText" lastClr="000000"/>
                </a:solidFill>
              </a:rPr>
              <a:t>areas</a:t>
            </a:r>
            <a:endParaRPr kumimoji="0" lang="en-US" sz="1100" b="1" i="0" u="none" strike="noStrike" kern="1200" cap="none" spc="0" normalizeH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kumimoji="0" lang="en-US" sz="1500" b="1" i="0" u="none" strike="noStrike" kern="1200" cap="none" spc="0" normalizeH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2600" b="1" dirty="0">
              <a:solidFill>
                <a:sysClr val="windowText" lastClr="000000"/>
              </a:solidFill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2600" b="1" dirty="0">
              <a:solidFill>
                <a:sysClr val="windowText" lastClr="000000"/>
              </a:solidFill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2600" b="1" dirty="0">
              <a:solidFill>
                <a:sysClr val="windowText" lastClr="000000"/>
              </a:solidFill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2600" dirty="0">
              <a:solidFill>
                <a:sysClr val="windowText" lastClr="000000"/>
              </a:solidFill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9974" y="722531"/>
            <a:ext cx="7789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Accelerating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access to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ICT services with focus on high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speed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internet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1"/>
            <a:ext cx="8371114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3544"/>
            <a:ext cx="2253741" cy="67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95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/>
          <p:cNvGrpSpPr/>
          <p:nvPr/>
        </p:nvGrpSpPr>
        <p:grpSpPr>
          <a:xfrm>
            <a:off x="457200" y="76200"/>
            <a:ext cx="7772400" cy="1082675"/>
            <a:chOff x="457200" y="76200"/>
            <a:chExt cx="7772400" cy="1082675"/>
          </a:xfrm>
        </p:grpSpPr>
        <p:sp>
          <p:nvSpPr>
            <p:cNvPr id="4" name="Rectangle 3"/>
            <p:cNvSpPr/>
            <p:nvPr/>
          </p:nvSpPr>
          <p:spPr>
            <a:xfrm>
              <a:off x="457200" y="76200"/>
              <a:ext cx="77724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800" dirty="0" smtClean="0">
                  <a:solidFill>
                    <a:srgbClr val="4BACC6">
                      <a:lumMod val="60000"/>
                      <a:lumOff val="40000"/>
                    </a:srgbClr>
                  </a:solidFill>
                  <a:latin typeface="Century Gothic" pitchFamily="34" charset="0"/>
                </a:rPr>
                <a:t>3. Innovate</a:t>
              </a:r>
              <a:endParaRPr lang="en-US" sz="4800" dirty="0">
                <a:solidFill>
                  <a:srgbClr val="4BACC6">
                    <a:lumMod val="60000"/>
                    <a:lumOff val="40000"/>
                  </a:srgbClr>
                </a:solidFill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609600" y="1143000"/>
              <a:ext cx="5486400" cy="15875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549974" y="734106"/>
              <a:ext cx="44294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chemeClr val="bg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Mobile </a:t>
              </a:r>
              <a:r>
                <a:rPr lang="en-US" b="1" dirty="0">
                  <a:solidFill>
                    <a:schemeClr val="bg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="1" dirty="0" smtClean="0">
                  <a:solidFill>
                    <a:schemeClr val="bg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nnovations </a:t>
              </a:r>
              <a:r>
                <a:rPr lang="en-US" b="1" dirty="0">
                  <a:solidFill>
                    <a:schemeClr val="bg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</a:t>
              </a:r>
              <a:r>
                <a:rPr lang="en-US" b="1" dirty="0" smtClean="0">
                  <a:solidFill>
                    <a:schemeClr val="bg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nabled </a:t>
              </a:r>
              <a:r>
                <a:rPr lang="en-US" b="1" dirty="0">
                  <a:solidFill>
                    <a:schemeClr val="bg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lang="en-US" b="1" dirty="0" smtClean="0">
                  <a:solidFill>
                    <a:schemeClr val="bg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ransform</a:t>
              </a:r>
              <a:endParaRPr lang="en-US" b="1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FD66ACD6-5F31-4947-880B-D856152FBF16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09800" y="1295401"/>
            <a:ext cx="4572000" cy="4572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895600" y="1981201"/>
            <a:ext cx="3200400" cy="3200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F497D">
                  <a:lumMod val="75000"/>
                </a:srgb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10800000">
            <a:off x="2819401" y="1905001"/>
            <a:ext cx="1693771" cy="169264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057400" y="3579812"/>
            <a:ext cx="2438401" cy="158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8" idx="3"/>
          </p:cNvCxnSpPr>
          <p:nvPr/>
        </p:nvCxnSpPr>
        <p:spPr>
          <a:xfrm rot="10800000" flipV="1">
            <a:off x="2879355" y="3581400"/>
            <a:ext cx="1632695" cy="161644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8" idx="6"/>
          </p:cNvCxnSpPr>
          <p:nvPr/>
        </p:nvCxnSpPr>
        <p:spPr>
          <a:xfrm flipV="1">
            <a:off x="4495800" y="3581401"/>
            <a:ext cx="2286000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8" idx="5"/>
          </p:cNvCxnSpPr>
          <p:nvPr/>
        </p:nvCxnSpPr>
        <p:spPr>
          <a:xfrm rot="5400000" flipH="1">
            <a:off x="4496364" y="3581966"/>
            <a:ext cx="1615322" cy="161644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7"/>
          </p:cNvCxnSpPr>
          <p:nvPr/>
        </p:nvCxnSpPr>
        <p:spPr>
          <a:xfrm rot="16200000" flipH="1" flipV="1">
            <a:off x="4487677" y="1974201"/>
            <a:ext cx="1633816" cy="161532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8" idx="4"/>
          </p:cNvCxnSpPr>
          <p:nvPr/>
        </p:nvCxnSpPr>
        <p:spPr>
          <a:xfrm rot="5400000">
            <a:off x="3353594" y="4724401"/>
            <a:ext cx="2285206" cy="79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Up Arrow 16"/>
          <p:cNvSpPr/>
          <p:nvPr/>
        </p:nvSpPr>
        <p:spPr>
          <a:xfrm rot="1320000">
            <a:off x="4872364" y="1959718"/>
            <a:ext cx="381000" cy="457200"/>
          </a:xfrm>
          <a:prstGeom prst="upArrow">
            <a:avLst>
              <a:gd name="adj1" fmla="val 50000"/>
              <a:gd name="adj2" fmla="val 59231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8" name="Up Arrow 17"/>
          <p:cNvSpPr/>
          <p:nvPr/>
        </p:nvSpPr>
        <p:spPr>
          <a:xfrm rot="4020000">
            <a:off x="5656962" y="2779278"/>
            <a:ext cx="381000" cy="457200"/>
          </a:xfrm>
          <a:prstGeom prst="upArrow">
            <a:avLst>
              <a:gd name="adj1" fmla="val 50000"/>
              <a:gd name="adj2" fmla="val 59231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9" name="Up Arrow 18"/>
          <p:cNvSpPr/>
          <p:nvPr/>
        </p:nvSpPr>
        <p:spPr>
          <a:xfrm rot="20280000">
            <a:off x="3805563" y="1959718"/>
            <a:ext cx="381000" cy="457200"/>
          </a:xfrm>
          <a:prstGeom prst="upArrow">
            <a:avLst>
              <a:gd name="adj1" fmla="val 50000"/>
              <a:gd name="adj2" fmla="val 59231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20" name="Up Arrow 19"/>
          <p:cNvSpPr/>
          <p:nvPr/>
        </p:nvSpPr>
        <p:spPr>
          <a:xfrm rot="17580000">
            <a:off x="2913762" y="2779278"/>
            <a:ext cx="381000" cy="457200"/>
          </a:xfrm>
          <a:prstGeom prst="upArrow">
            <a:avLst>
              <a:gd name="adj1" fmla="val 50000"/>
              <a:gd name="adj2" fmla="val 59231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21" name="Up Arrow 20"/>
          <p:cNvSpPr/>
          <p:nvPr/>
        </p:nvSpPr>
        <p:spPr>
          <a:xfrm rot="20280000" flipV="1">
            <a:off x="4892302" y="4820061"/>
            <a:ext cx="381000" cy="457200"/>
          </a:xfrm>
          <a:prstGeom prst="upArrow">
            <a:avLst>
              <a:gd name="adj1" fmla="val 50000"/>
              <a:gd name="adj2" fmla="val 59231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22" name="Up Arrow 21"/>
          <p:cNvSpPr/>
          <p:nvPr/>
        </p:nvSpPr>
        <p:spPr>
          <a:xfrm rot="17580000" flipV="1">
            <a:off x="5676900" y="4000501"/>
            <a:ext cx="381000" cy="457200"/>
          </a:xfrm>
          <a:prstGeom prst="upArrow">
            <a:avLst>
              <a:gd name="adj1" fmla="val 50000"/>
              <a:gd name="adj2" fmla="val 59231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23" name="Up Arrow 22"/>
          <p:cNvSpPr/>
          <p:nvPr/>
        </p:nvSpPr>
        <p:spPr>
          <a:xfrm rot="1320000" flipV="1">
            <a:off x="3825501" y="4820061"/>
            <a:ext cx="381000" cy="457200"/>
          </a:xfrm>
          <a:prstGeom prst="upArrow">
            <a:avLst>
              <a:gd name="adj1" fmla="val 50000"/>
              <a:gd name="adj2" fmla="val 59231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24" name="Up Arrow 23"/>
          <p:cNvSpPr/>
          <p:nvPr/>
        </p:nvSpPr>
        <p:spPr>
          <a:xfrm rot="4020000" flipV="1">
            <a:off x="2933700" y="4000501"/>
            <a:ext cx="381000" cy="457200"/>
          </a:xfrm>
          <a:prstGeom prst="upArrow">
            <a:avLst>
              <a:gd name="adj1" fmla="val 50000"/>
              <a:gd name="adj2" fmla="val 59231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rot="1276484">
            <a:off x="4512727" y="1662173"/>
            <a:ext cx="1537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1F497D">
                    <a:lumMod val="75000"/>
                  </a:srgbClr>
                </a:solidFill>
              </a:rPr>
              <a:t>Climate Change</a:t>
            </a:r>
            <a:endParaRPr lang="en-US" sz="14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4126856">
            <a:off x="5985449" y="2734783"/>
            <a:ext cx="6621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1F497D">
                    <a:lumMod val="75000"/>
                  </a:srgbClr>
                </a:solidFill>
              </a:rPr>
              <a:t>Trade</a:t>
            </a:r>
          </a:p>
        </p:txBody>
      </p:sp>
      <p:sp>
        <p:nvSpPr>
          <p:cNvPr id="27" name="TextBox 26"/>
          <p:cNvSpPr txBox="1"/>
          <p:nvPr/>
        </p:nvSpPr>
        <p:spPr>
          <a:xfrm rot="20323516" flipH="1">
            <a:off x="3177884" y="1662173"/>
            <a:ext cx="1159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1F497D">
                    <a:lumMod val="75000"/>
                  </a:srgbClr>
                </a:solidFill>
              </a:rPr>
              <a:t>Governance</a:t>
            </a:r>
            <a:endParaRPr lang="en-US" sz="14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 rot="17473144" flipH="1">
            <a:off x="2319370" y="2676604"/>
            <a:ext cx="7521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1F497D">
                    <a:lumMod val="75000"/>
                  </a:srgbClr>
                </a:solidFill>
              </a:rPr>
              <a:t>Energy</a:t>
            </a:r>
          </a:p>
        </p:txBody>
      </p:sp>
      <p:sp>
        <p:nvSpPr>
          <p:cNvPr id="29" name="TextBox 28"/>
          <p:cNvSpPr txBox="1"/>
          <p:nvPr/>
        </p:nvSpPr>
        <p:spPr>
          <a:xfrm rot="9511714" flipV="1">
            <a:off x="4734247" y="5253065"/>
            <a:ext cx="1040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1F497D">
                    <a:lumMod val="75000"/>
                  </a:srgbClr>
                </a:solidFill>
              </a:rPr>
              <a:t>Agriculture</a:t>
            </a:r>
            <a:endParaRPr lang="en-US" sz="14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6847983" flipV="1">
            <a:off x="5955757" y="4197873"/>
            <a:ext cx="7024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1F497D">
                    <a:lumMod val="75000"/>
                  </a:srgbClr>
                </a:solidFill>
              </a:rPr>
              <a:t>Health</a:t>
            </a:r>
          </a:p>
        </p:txBody>
      </p:sp>
      <p:sp>
        <p:nvSpPr>
          <p:cNvPr id="31" name="TextBox 30"/>
          <p:cNvSpPr txBox="1"/>
          <p:nvPr/>
        </p:nvSpPr>
        <p:spPr>
          <a:xfrm rot="1473789" flipH="1">
            <a:off x="3320056" y="5253065"/>
            <a:ext cx="8210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1F497D">
                    <a:lumMod val="75000"/>
                  </a:srgbClr>
                </a:solidFill>
              </a:rPr>
              <a:t>Finance</a:t>
            </a:r>
            <a:endParaRPr lang="en-US" sz="14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14805029" flipH="1" flipV="1">
            <a:off x="2011280" y="4195089"/>
            <a:ext cx="14363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1F497D">
                    <a:lumMod val="75000"/>
                  </a:srgbClr>
                </a:solidFill>
              </a:rPr>
              <a:t>Transportation</a:t>
            </a:r>
          </a:p>
        </p:txBody>
      </p:sp>
      <p:sp>
        <p:nvSpPr>
          <p:cNvPr id="33" name="Oval 32"/>
          <p:cNvSpPr/>
          <p:nvPr/>
        </p:nvSpPr>
        <p:spPr>
          <a:xfrm>
            <a:off x="3352800" y="2438401"/>
            <a:ext cx="2286000" cy="22860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400" u="sng" dirty="0" smtClean="0">
              <a:solidFill>
                <a:prstClr val="white"/>
              </a:solidFill>
            </a:endParaRPr>
          </a:p>
          <a:p>
            <a:pPr algn="ctr"/>
            <a:endParaRPr lang="en-US" sz="1400" u="sng" dirty="0" smtClean="0">
              <a:solidFill>
                <a:prstClr val="white"/>
              </a:solidFill>
            </a:endParaRPr>
          </a:p>
          <a:p>
            <a:pPr algn="ctr"/>
            <a:endParaRPr lang="en-US" sz="1400" u="sng" dirty="0" smtClean="0">
              <a:solidFill>
                <a:prstClr val="white"/>
              </a:solidFill>
            </a:endParaRPr>
          </a:p>
          <a:p>
            <a:pPr algn="ctr"/>
            <a:endParaRPr lang="en-US" sz="1400" u="sng" dirty="0" smtClean="0">
              <a:solidFill>
                <a:prstClr val="white"/>
              </a:solidFill>
            </a:endParaRPr>
          </a:p>
          <a:p>
            <a:pPr algn="ctr"/>
            <a:endParaRPr lang="en-US" sz="1400" dirty="0" smtClean="0">
              <a:solidFill>
                <a:prstClr val="white"/>
              </a:solidFill>
            </a:endParaRPr>
          </a:p>
          <a:p>
            <a:pPr algn="ctr"/>
            <a:r>
              <a:rPr lang="en-US" sz="1200" dirty="0" smtClean="0">
                <a:solidFill>
                  <a:prstClr val="white"/>
                </a:solidFill>
              </a:rPr>
              <a:t>3.4 Billion Mobile Subscribers </a:t>
            </a:r>
          </a:p>
          <a:p>
            <a:pPr algn="ctr"/>
            <a:r>
              <a:rPr lang="en-US" sz="1200" dirty="0" smtClean="0">
                <a:solidFill>
                  <a:prstClr val="white"/>
                </a:solidFill>
              </a:rPr>
              <a:t>(more than 70% of penetration)</a:t>
            </a:r>
          </a:p>
          <a:p>
            <a:pPr algn="ctr"/>
            <a:r>
              <a:rPr lang="en-US" sz="1200" dirty="0" smtClean="0">
                <a:solidFill>
                  <a:prstClr val="white"/>
                </a:solidFill>
              </a:rPr>
              <a:t>in Developing Countries</a:t>
            </a:r>
            <a:endParaRPr lang="en-US" sz="1200" dirty="0">
              <a:solidFill>
                <a:prstClr val="white"/>
              </a:solidFill>
            </a:endParaRPr>
          </a:p>
        </p:txBody>
      </p:sp>
      <p:grpSp>
        <p:nvGrpSpPr>
          <p:cNvPr id="34" name="Group 51"/>
          <p:cNvGrpSpPr/>
          <p:nvPr/>
        </p:nvGrpSpPr>
        <p:grpSpPr>
          <a:xfrm rot="20713869">
            <a:off x="4138090" y="2587046"/>
            <a:ext cx="729158" cy="1240590"/>
            <a:chOff x="1685110" y="1027611"/>
            <a:chExt cx="2799804" cy="4763589"/>
          </a:xfrm>
        </p:grpSpPr>
        <p:grpSp>
          <p:nvGrpSpPr>
            <p:cNvPr id="35" name="Group 37"/>
            <p:cNvGrpSpPr/>
            <p:nvPr/>
          </p:nvGrpSpPr>
          <p:grpSpPr>
            <a:xfrm>
              <a:off x="1685110" y="1027611"/>
              <a:ext cx="2799804" cy="4763589"/>
              <a:chOff x="1685110" y="1027611"/>
              <a:chExt cx="2799804" cy="4763589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1685110" y="1027611"/>
                <a:ext cx="326570" cy="3897086"/>
              </a:xfrm>
              <a:prstGeom prst="roundRect">
                <a:avLst>
                  <a:gd name="adj" fmla="val 50000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>
                <a:off x="1689463" y="1698171"/>
                <a:ext cx="2795451" cy="4093029"/>
              </a:xfrm>
              <a:prstGeom prst="roundRect">
                <a:avLst>
                  <a:gd name="adj" fmla="val 20717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" name="Rounded Rectangle 50"/>
              <p:cNvSpPr/>
              <p:nvPr/>
            </p:nvSpPr>
            <p:spPr>
              <a:xfrm>
                <a:off x="1818933" y="1889761"/>
                <a:ext cx="2527804" cy="3701144"/>
              </a:xfrm>
              <a:prstGeom prst="roundRect">
                <a:avLst>
                  <a:gd name="adj" fmla="val 20717"/>
                </a:avLst>
              </a:prstGeom>
              <a:noFill/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6" name="Round Diagonal Corner Rectangle 35"/>
            <p:cNvSpPr/>
            <p:nvPr/>
          </p:nvSpPr>
          <p:spPr>
            <a:xfrm>
              <a:off x="2177143" y="2447109"/>
              <a:ext cx="1846217" cy="1254034"/>
            </a:xfrm>
            <a:prstGeom prst="round2Diag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2508069" y="2116183"/>
              <a:ext cx="322217" cy="16546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2943044" y="2116183"/>
              <a:ext cx="322217" cy="16546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3378019" y="2116183"/>
              <a:ext cx="322217" cy="16546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2330269" y="4008483"/>
              <a:ext cx="431981" cy="214267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2901769" y="4008483"/>
              <a:ext cx="431981" cy="214267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3473269" y="4008483"/>
              <a:ext cx="431981" cy="214267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2317569" y="4421233"/>
              <a:ext cx="431981" cy="214267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2889069" y="4421233"/>
              <a:ext cx="431981" cy="214267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3460569" y="4421233"/>
              <a:ext cx="431981" cy="214267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2311219" y="4840333"/>
              <a:ext cx="431981" cy="214267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2882719" y="4840333"/>
              <a:ext cx="431981" cy="214267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3454219" y="4840333"/>
              <a:ext cx="431981" cy="214267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1295400" y="1336357"/>
            <a:ext cx="2057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Chile: Taxes online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(from 25 days to 12 hours)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6200" y="229618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Botswana: Quality reporting and m-payment of energy bills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16469" y="37338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India: interstate check posts for trucks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(from 30 min to 2 min)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371600" y="5334000"/>
            <a:ext cx="209333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Kenya:  m-payments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(15 million users)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638800" y="5465802"/>
            <a:ext cx="2895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India: Land Title Certificate 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(from 3-30 days to 5-30 min)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797040" y="3501985"/>
            <a:ext cx="23469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Rwanda:  </a:t>
            </a:r>
            <a:r>
              <a:rPr lang="en-US" sz="1400" dirty="0" err="1" smtClean="0">
                <a:solidFill>
                  <a:prstClr val="black"/>
                </a:solidFill>
              </a:rPr>
              <a:t>eSoko</a:t>
            </a:r>
            <a:r>
              <a:rPr lang="en-US" sz="1400" dirty="0" smtClean="0">
                <a:solidFill>
                  <a:prstClr val="black"/>
                </a:solidFill>
              </a:rPr>
              <a:t> AGR mobile based market place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Reaching HIV/Aid patients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(from &lt;30% to over 70% treated at early stage)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705600" y="2286000"/>
            <a:ext cx="225006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Philippines: customs online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(from 8 days to 2 days)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791200" y="130558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Water resource management, Early Warning system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914400" y="6096000"/>
            <a:ext cx="31242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spcAft>
                <a:spcPts val="600"/>
              </a:spcAft>
            </a:pPr>
            <a:r>
              <a:rPr lang="en-US" sz="2000" b="1" dirty="0" smtClean="0">
                <a:solidFill>
                  <a:srgbClr val="1F497D"/>
                </a:solidFill>
                <a:ea typeface="Arial Unicode MS" pitchFamily="34" charset="-128"/>
                <a:cs typeface="Arial Unicode MS" pitchFamily="34" charset="-128"/>
              </a:rPr>
              <a:t>Rapid spread of mobile phone networks</a:t>
            </a:r>
            <a:endParaRPr lang="en-US" sz="2000" dirty="0" smtClean="0">
              <a:solidFill>
                <a:prstClr val="black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" name="Right Arrow 60"/>
          <p:cNvSpPr/>
          <p:nvPr/>
        </p:nvSpPr>
        <p:spPr>
          <a:xfrm>
            <a:off x="4267200" y="6248400"/>
            <a:ext cx="4572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4876800" y="6096000"/>
            <a:ext cx="36576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spcAft>
                <a:spcPts val="600"/>
              </a:spcAft>
            </a:pPr>
            <a:r>
              <a:rPr lang="en-US" sz="2000" b="1" dirty="0" smtClean="0">
                <a:solidFill>
                  <a:srgbClr val="1F497D"/>
                </a:solidFill>
                <a:ea typeface="Arial Unicode MS" pitchFamily="34" charset="-128"/>
                <a:cs typeface="Arial Unicode MS" pitchFamily="34" charset="-128"/>
              </a:rPr>
              <a:t>Largest </a:t>
            </a:r>
            <a:r>
              <a:rPr lang="en-US" sz="2000" b="1" dirty="0" smtClean="0">
                <a:solidFill>
                  <a:srgbClr val="1F497D"/>
                </a:solidFill>
                <a:ea typeface="Arial Unicode MS" pitchFamily="34" charset="-128"/>
                <a:cs typeface="Arial Unicode MS" pitchFamily="34" charset="-128"/>
              </a:rPr>
              <a:t>ever </a:t>
            </a:r>
            <a:r>
              <a:rPr lang="en-US" sz="2000" b="1" dirty="0">
                <a:solidFill>
                  <a:srgbClr val="1F497D"/>
                </a:solidFill>
                <a:ea typeface="Arial Unicode MS" pitchFamily="34" charset="-128"/>
                <a:cs typeface="Arial Unicode MS" pitchFamily="34" charset="-128"/>
              </a:rPr>
              <a:t>d</a:t>
            </a:r>
            <a:r>
              <a:rPr lang="en-US" sz="2000" b="1" dirty="0" smtClean="0">
                <a:solidFill>
                  <a:srgbClr val="1F497D"/>
                </a:solidFill>
                <a:ea typeface="Arial Unicode MS" pitchFamily="34" charset="-128"/>
                <a:cs typeface="Arial Unicode MS" pitchFamily="34" charset="-128"/>
              </a:rPr>
              <a:t>elivery </a:t>
            </a:r>
            <a:r>
              <a:rPr lang="en-US" sz="2000" b="1" dirty="0">
                <a:solidFill>
                  <a:srgbClr val="1F497D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  <a:r>
              <a:rPr lang="en-US" sz="2000" b="1" dirty="0" smtClean="0">
                <a:solidFill>
                  <a:srgbClr val="1F497D"/>
                </a:solidFill>
                <a:ea typeface="Arial Unicode MS" pitchFamily="34" charset="-128"/>
                <a:cs typeface="Arial Unicode MS" pitchFamily="34" charset="-128"/>
              </a:rPr>
              <a:t>latform </a:t>
            </a:r>
            <a:r>
              <a:rPr lang="en-US" sz="2000" b="1" dirty="0" smtClean="0">
                <a:solidFill>
                  <a:srgbClr val="1F497D"/>
                </a:solidFill>
                <a:ea typeface="Arial Unicode MS" pitchFamily="34" charset="-128"/>
                <a:cs typeface="Arial Unicode MS" pitchFamily="34" charset="-128"/>
              </a:rPr>
              <a:t>with </a:t>
            </a:r>
            <a:r>
              <a:rPr lang="en-US" sz="2000" b="1" dirty="0">
                <a:solidFill>
                  <a:srgbClr val="1F497D"/>
                </a:solidFill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en-US" sz="2000" b="1" dirty="0" smtClean="0">
                <a:solidFill>
                  <a:srgbClr val="1F497D"/>
                </a:solidFill>
                <a:ea typeface="Arial Unicode MS" pitchFamily="34" charset="-128"/>
                <a:cs typeface="Arial Unicode MS" pitchFamily="34" charset="-128"/>
              </a:rPr>
              <a:t>ulti-sector impacts</a:t>
            </a:r>
            <a:endParaRPr lang="en-US" sz="2000" b="1" dirty="0" smtClean="0">
              <a:solidFill>
                <a:srgbClr val="1F497D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6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9778" y="43544"/>
            <a:ext cx="2531964" cy="1099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601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990600"/>
            <a:ext cx="6705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>
                <a:solidFill>
                  <a:srgbClr val="4BACC6">
                    <a:lumMod val="60000"/>
                    <a:lumOff val="40000"/>
                  </a:srgbClr>
                </a:solidFill>
                <a:latin typeface="Century Gothic" pitchFamily="34" charset="0"/>
              </a:rPr>
              <a:t>Thank </a:t>
            </a:r>
            <a:r>
              <a:rPr lang="en-US" sz="6600" dirty="0" smtClean="0">
                <a:solidFill>
                  <a:srgbClr val="4BACC6">
                    <a:lumMod val="60000"/>
                    <a:lumOff val="40000"/>
                  </a:srgbClr>
                </a:solidFill>
                <a:latin typeface="Century Gothic" pitchFamily="34" charset="0"/>
              </a:rPr>
              <a:t>You!</a:t>
            </a:r>
            <a:endParaRPr lang="en-US" sz="4000" dirty="0">
              <a:solidFill>
                <a:srgbClr val="4BACC6">
                  <a:lumMod val="60000"/>
                  <a:lumOff val="40000"/>
                </a:srgb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2133600"/>
            <a:ext cx="4267200" cy="0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6" name="AutoShape 2" descr="https://mail.google.com/mail/?attid=0.2&amp;disp=emb&amp;view=att&amp;th=132b71b53c979c5d"/>
          <p:cNvSpPr>
            <a:spLocks noChangeAspect="1" noChangeArrowheads="1"/>
          </p:cNvSpPr>
          <p:nvPr/>
        </p:nvSpPr>
        <p:spPr bwMode="auto">
          <a:xfrm>
            <a:off x="5715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2" name="Group 16"/>
          <p:cNvGrpSpPr/>
          <p:nvPr/>
        </p:nvGrpSpPr>
        <p:grpSpPr>
          <a:xfrm rot="236526">
            <a:off x="4262753" y="2797279"/>
            <a:ext cx="6862447" cy="7109840"/>
            <a:chOff x="3777055" y="3031705"/>
            <a:chExt cx="6862447" cy="7109840"/>
          </a:xfrm>
        </p:grpSpPr>
        <p:sp>
          <p:nvSpPr>
            <p:cNvPr id="12" name="Freeform 11"/>
            <p:cNvSpPr/>
            <p:nvPr/>
          </p:nvSpPr>
          <p:spPr>
            <a:xfrm rot="19227515">
              <a:off x="3777055" y="5146623"/>
              <a:ext cx="5083022" cy="4994922"/>
            </a:xfrm>
            <a:custGeom>
              <a:avLst/>
              <a:gdLst>
                <a:gd name="connsiteX0" fmla="*/ 2142949 w 2142949"/>
                <a:gd name="connsiteY0" fmla="*/ 2950763 h 2950763"/>
                <a:gd name="connsiteX1" fmla="*/ 0 w 2142949"/>
                <a:gd name="connsiteY1" fmla="*/ 0 h 2950763"/>
                <a:gd name="connsiteX2" fmla="*/ 2142949 w 2142949"/>
                <a:gd name="connsiteY2" fmla="*/ 2950763 h 2950763"/>
                <a:gd name="connsiteX0" fmla="*/ 2142949 w 2370615"/>
                <a:gd name="connsiteY0" fmla="*/ 2950763 h 2950763"/>
                <a:gd name="connsiteX1" fmla="*/ 0 w 2370615"/>
                <a:gd name="connsiteY1" fmla="*/ 0 h 2950763"/>
                <a:gd name="connsiteX2" fmla="*/ 2142949 w 2370615"/>
                <a:gd name="connsiteY2" fmla="*/ 2950763 h 2950763"/>
                <a:gd name="connsiteX0" fmla="*/ 2142949 w 2370615"/>
                <a:gd name="connsiteY0" fmla="*/ 2950763 h 2950763"/>
                <a:gd name="connsiteX1" fmla="*/ 0 w 2370615"/>
                <a:gd name="connsiteY1" fmla="*/ 0 h 2950763"/>
                <a:gd name="connsiteX2" fmla="*/ 2142949 w 2370615"/>
                <a:gd name="connsiteY2" fmla="*/ 2950763 h 2950763"/>
                <a:gd name="connsiteX0" fmla="*/ 2535169 w 2762835"/>
                <a:gd name="connsiteY0" fmla="*/ 2950763 h 2950763"/>
                <a:gd name="connsiteX1" fmla="*/ 392220 w 2762835"/>
                <a:gd name="connsiteY1" fmla="*/ 0 h 2950763"/>
                <a:gd name="connsiteX2" fmla="*/ 2535169 w 2762835"/>
                <a:gd name="connsiteY2" fmla="*/ 2950763 h 2950763"/>
                <a:gd name="connsiteX0" fmla="*/ 2535169 w 2762835"/>
                <a:gd name="connsiteY0" fmla="*/ 2950763 h 2950763"/>
                <a:gd name="connsiteX1" fmla="*/ 392220 w 2762835"/>
                <a:gd name="connsiteY1" fmla="*/ 0 h 2950763"/>
                <a:gd name="connsiteX2" fmla="*/ 2535169 w 2762835"/>
                <a:gd name="connsiteY2" fmla="*/ 2950763 h 2950763"/>
                <a:gd name="connsiteX0" fmla="*/ 2535169 w 2925052"/>
                <a:gd name="connsiteY0" fmla="*/ 2950763 h 2950763"/>
                <a:gd name="connsiteX1" fmla="*/ 392220 w 2925052"/>
                <a:gd name="connsiteY1" fmla="*/ 0 h 2950763"/>
                <a:gd name="connsiteX2" fmla="*/ 2535169 w 2925052"/>
                <a:gd name="connsiteY2" fmla="*/ 2950763 h 2950763"/>
                <a:gd name="connsiteX0" fmla="*/ 2535169 w 2925052"/>
                <a:gd name="connsiteY0" fmla="*/ 2950763 h 2968527"/>
                <a:gd name="connsiteX1" fmla="*/ 392220 w 2925052"/>
                <a:gd name="connsiteY1" fmla="*/ 0 h 2968527"/>
                <a:gd name="connsiteX2" fmla="*/ 2535169 w 2925052"/>
                <a:gd name="connsiteY2" fmla="*/ 2950763 h 2968527"/>
                <a:gd name="connsiteX0" fmla="*/ 2631003 w 3020886"/>
                <a:gd name="connsiteY0" fmla="*/ 2950763 h 2968527"/>
                <a:gd name="connsiteX1" fmla="*/ 488054 w 3020886"/>
                <a:gd name="connsiteY1" fmla="*/ 0 h 2968527"/>
                <a:gd name="connsiteX2" fmla="*/ 2631003 w 3020886"/>
                <a:gd name="connsiteY2" fmla="*/ 2950763 h 2968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20886" h="2968527">
                  <a:moveTo>
                    <a:pt x="2631003" y="2950763"/>
                  </a:moveTo>
                  <a:cubicBezTo>
                    <a:pt x="1459487" y="2968527"/>
                    <a:pt x="0" y="1544102"/>
                    <a:pt x="488054" y="0"/>
                  </a:cubicBezTo>
                  <a:cubicBezTo>
                    <a:pt x="2177076" y="73863"/>
                    <a:pt x="3020886" y="1874613"/>
                    <a:pt x="2631003" y="2950763"/>
                  </a:cubicBezTo>
                  <a:close/>
                </a:path>
              </a:pathLst>
            </a:custGeom>
            <a:solidFill>
              <a:schemeClr val="accent4">
                <a:lumMod val="75000"/>
                <a:alpha val="50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 rot="20437929">
              <a:off x="4232477" y="4191809"/>
              <a:ext cx="5083022" cy="4994922"/>
            </a:xfrm>
            <a:custGeom>
              <a:avLst/>
              <a:gdLst>
                <a:gd name="connsiteX0" fmla="*/ 2142949 w 2142949"/>
                <a:gd name="connsiteY0" fmla="*/ 2950763 h 2950763"/>
                <a:gd name="connsiteX1" fmla="*/ 0 w 2142949"/>
                <a:gd name="connsiteY1" fmla="*/ 0 h 2950763"/>
                <a:gd name="connsiteX2" fmla="*/ 2142949 w 2142949"/>
                <a:gd name="connsiteY2" fmla="*/ 2950763 h 2950763"/>
                <a:gd name="connsiteX0" fmla="*/ 2142949 w 2370615"/>
                <a:gd name="connsiteY0" fmla="*/ 2950763 h 2950763"/>
                <a:gd name="connsiteX1" fmla="*/ 0 w 2370615"/>
                <a:gd name="connsiteY1" fmla="*/ 0 h 2950763"/>
                <a:gd name="connsiteX2" fmla="*/ 2142949 w 2370615"/>
                <a:gd name="connsiteY2" fmla="*/ 2950763 h 2950763"/>
                <a:gd name="connsiteX0" fmla="*/ 2142949 w 2370615"/>
                <a:gd name="connsiteY0" fmla="*/ 2950763 h 2950763"/>
                <a:gd name="connsiteX1" fmla="*/ 0 w 2370615"/>
                <a:gd name="connsiteY1" fmla="*/ 0 h 2950763"/>
                <a:gd name="connsiteX2" fmla="*/ 2142949 w 2370615"/>
                <a:gd name="connsiteY2" fmla="*/ 2950763 h 2950763"/>
                <a:gd name="connsiteX0" fmla="*/ 2535169 w 2762835"/>
                <a:gd name="connsiteY0" fmla="*/ 2950763 h 2950763"/>
                <a:gd name="connsiteX1" fmla="*/ 392220 w 2762835"/>
                <a:gd name="connsiteY1" fmla="*/ 0 h 2950763"/>
                <a:gd name="connsiteX2" fmla="*/ 2535169 w 2762835"/>
                <a:gd name="connsiteY2" fmla="*/ 2950763 h 2950763"/>
                <a:gd name="connsiteX0" fmla="*/ 2535169 w 2762835"/>
                <a:gd name="connsiteY0" fmla="*/ 2950763 h 2950763"/>
                <a:gd name="connsiteX1" fmla="*/ 392220 w 2762835"/>
                <a:gd name="connsiteY1" fmla="*/ 0 h 2950763"/>
                <a:gd name="connsiteX2" fmla="*/ 2535169 w 2762835"/>
                <a:gd name="connsiteY2" fmla="*/ 2950763 h 2950763"/>
                <a:gd name="connsiteX0" fmla="*/ 2535169 w 2925052"/>
                <a:gd name="connsiteY0" fmla="*/ 2950763 h 2950763"/>
                <a:gd name="connsiteX1" fmla="*/ 392220 w 2925052"/>
                <a:gd name="connsiteY1" fmla="*/ 0 h 2950763"/>
                <a:gd name="connsiteX2" fmla="*/ 2535169 w 2925052"/>
                <a:gd name="connsiteY2" fmla="*/ 2950763 h 2950763"/>
                <a:gd name="connsiteX0" fmla="*/ 2535169 w 2925052"/>
                <a:gd name="connsiteY0" fmla="*/ 2950763 h 2968527"/>
                <a:gd name="connsiteX1" fmla="*/ 392220 w 2925052"/>
                <a:gd name="connsiteY1" fmla="*/ 0 h 2968527"/>
                <a:gd name="connsiteX2" fmla="*/ 2535169 w 2925052"/>
                <a:gd name="connsiteY2" fmla="*/ 2950763 h 2968527"/>
                <a:gd name="connsiteX0" fmla="*/ 2631003 w 3020886"/>
                <a:gd name="connsiteY0" fmla="*/ 2950763 h 2968527"/>
                <a:gd name="connsiteX1" fmla="*/ 488054 w 3020886"/>
                <a:gd name="connsiteY1" fmla="*/ 0 h 2968527"/>
                <a:gd name="connsiteX2" fmla="*/ 2631003 w 3020886"/>
                <a:gd name="connsiteY2" fmla="*/ 2950763 h 2968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20886" h="2968527">
                  <a:moveTo>
                    <a:pt x="2631003" y="2950763"/>
                  </a:moveTo>
                  <a:cubicBezTo>
                    <a:pt x="1459487" y="2968527"/>
                    <a:pt x="0" y="1544102"/>
                    <a:pt x="488054" y="0"/>
                  </a:cubicBezTo>
                  <a:cubicBezTo>
                    <a:pt x="2177076" y="73863"/>
                    <a:pt x="3020886" y="1874613"/>
                    <a:pt x="2631003" y="2950763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50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 rot="21367460">
              <a:off x="4788710" y="3483528"/>
              <a:ext cx="5083022" cy="4994922"/>
            </a:xfrm>
            <a:custGeom>
              <a:avLst/>
              <a:gdLst>
                <a:gd name="connsiteX0" fmla="*/ 2142949 w 2142949"/>
                <a:gd name="connsiteY0" fmla="*/ 2950763 h 2950763"/>
                <a:gd name="connsiteX1" fmla="*/ 0 w 2142949"/>
                <a:gd name="connsiteY1" fmla="*/ 0 h 2950763"/>
                <a:gd name="connsiteX2" fmla="*/ 2142949 w 2142949"/>
                <a:gd name="connsiteY2" fmla="*/ 2950763 h 2950763"/>
                <a:gd name="connsiteX0" fmla="*/ 2142949 w 2370615"/>
                <a:gd name="connsiteY0" fmla="*/ 2950763 h 2950763"/>
                <a:gd name="connsiteX1" fmla="*/ 0 w 2370615"/>
                <a:gd name="connsiteY1" fmla="*/ 0 h 2950763"/>
                <a:gd name="connsiteX2" fmla="*/ 2142949 w 2370615"/>
                <a:gd name="connsiteY2" fmla="*/ 2950763 h 2950763"/>
                <a:gd name="connsiteX0" fmla="*/ 2142949 w 2370615"/>
                <a:gd name="connsiteY0" fmla="*/ 2950763 h 2950763"/>
                <a:gd name="connsiteX1" fmla="*/ 0 w 2370615"/>
                <a:gd name="connsiteY1" fmla="*/ 0 h 2950763"/>
                <a:gd name="connsiteX2" fmla="*/ 2142949 w 2370615"/>
                <a:gd name="connsiteY2" fmla="*/ 2950763 h 2950763"/>
                <a:gd name="connsiteX0" fmla="*/ 2535169 w 2762835"/>
                <a:gd name="connsiteY0" fmla="*/ 2950763 h 2950763"/>
                <a:gd name="connsiteX1" fmla="*/ 392220 w 2762835"/>
                <a:gd name="connsiteY1" fmla="*/ 0 h 2950763"/>
                <a:gd name="connsiteX2" fmla="*/ 2535169 w 2762835"/>
                <a:gd name="connsiteY2" fmla="*/ 2950763 h 2950763"/>
                <a:gd name="connsiteX0" fmla="*/ 2535169 w 2762835"/>
                <a:gd name="connsiteY0" fmla="*/ 2950763 h 2950763"/>
                <a:gd name="connsiteX1" fmla="*/ 392220 w 2762835"/>
                <a:gd name="connsiteY1" fmla="*/ 0 h 2950763"/>
                <a:gd name="connsiteX2" fmla="*/ 2535169 w 2762835"/>
                <a:gd name="connsiteY2" fmla="*/ 2950763 h 2950763"/>
                <a:gd name="connsiteX0" fmla="*/ 2535169 w 2925052"/>
                <a:gd name="connsiteY0" fmla="*/ 2950763 h 2950763"/>
                <a:gd name="connsiteX1" fmla="*/ 392220 w 2925052"/>
                <a:gd name="connsiteY1" fmla="*/ 0 h 2950763"/>
                <a:gd name="connsiteX2" fmla="*/ 2535169 w 2925052"/>
                <a:gd name="connsiteY2" fmla="*/ 2950763 h 2950763"/>
                <a:gd name="connsiteX0" fmla="*/ 2535169 w 2925052"/>
                <a:gd name="connsiteY0" fmla="*/ 2950763 h 2968527"/>
                <a:gd name="connsiteX1" fmla="*/ 392220 w 2925052"/>
                <a:gd name="connsiteY1" fmla="*/ 0 h 2968527"/>
                <a:gd name="connsiteX2" fmla="*/ 2535169 w 2925052"/>
                <a:gd name="connsiteY2" fmla="*/ 2950763 h 2968527"/>
                <a:gd name="connsiteX0" fmla="*/ 2631003 w 3020886"/>
                <a:gd name="connsiteY0" fmla="*/ 2950763 h 2968527"/>
                <a:gd name="connsiteX1" fmla="*/ 488054 w 3020886"/>
                <a:gd name="connsiteY1" fmla="*/ 0 h 2968527"/>
                <a:gd name="connsiteX2" fmla="*/ 2631003 w 3020886"/>
                <a:gd name="connsiteY2" fmla="*/ 2950763 h 2968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20886" h="2968527">
                  <a:moveTo>
                    <a:pt x="2631003" y="2950763"/>
                  </a:moveTo>
                  <a:cubicBezTo>
                    <a:pt x="1459487" y="2968527"/>
                    <a:pt x="0" y="1544102"/>
                    <a:pt x="488054" y="0"/>
                  </a:cubicBezTo>
                  <a:cubicBezTo>
                    <a:pt x="2177076" y="73863"/>
                    <a:pt x="3020886" y="1874613"/>
                    <a:pt x="2631003" y="2950763"/>
                  </a:cubicBezTo>
                  <a:close/>
                </a:path>
              </a:pathLst>
            </a:custGeom>
            <a:solidFill>
              <a:schemeClr val="accent3">
                <a:lumMod val="75000"/>
                <a:alpha val="50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 rot="874586">
              <a:off x="5556480" y="3031705"/>
              <a:ext cx="5083022" cy="4994922"/>
            </a:xfrm>
            <a:custGeom>
              <a:avLst/>
              <a:gdLst>
                <a:gd name="connsiteX0" fmla="*/ 2142949 w 2142949"/>
                <a:gd name="connsiteY0" fmla="*/ 2950763 h 2950763"/>
                <a:gd name="connsiteX1" fmla="*/ 0 w 2142949"/>
                <a:gd name="connsiteY1" fmla="*/ 0 h 2950763"/>
                <a:gd name="connsiteX2" fmla="*/ 2142949 w 2142949"/>
                <a:gd name="connsiteY2" fmla="*/ 2950763 h 2950763"/>
                <a:gd name="connsiteX0" fmla="*/ 2142949 w 2370615"/>
                <a:gd name="connsiteY0" fmla="*/ 2950763 h 2950763"/>
                <a:gd name="connsiteX1" fmla="*/ 0 w 2370615"/>
                <a:gd name="connsiteY1" fmla="*/ 0 h 2950763"/>
                <a:gd name="connsiteX2" fmla="*/ 2142949 w 2370615"/>
                <a:gd name="connsiteY2" fmla="*/ 2950763 h 2950763"/>
                <a:gd name="connsiteX0" fmla="*/ 2142949 w 2370615"/>
                <a:gd name="connsiteY0" fmla="*/ 2950763 h 2950763"/>
                <a:gd name="connsiteX1" fmla="*/ 0 w 2370615"/>
                <a:gd name="connsiteY1" fmla="*/ 0 h 2950763"/>
                <a:gd name="connsiteX2" fmla="*/ 2142949 w 2370615"/>
                <a:gd name="connsiteY2" fmla="*/ 2950763 h 2950763"/>
                <a:gd name="connsiteX0" fmla="*/ 2535169 w 2762835"/>
                <a:gd name="connsiteY0" fmla="*/ 2950763 h 2950763"/>
                <a:gd name="connsiteX1" fmla="*/ 392220 w 2762835"/>
                <a:gd name="connsiteY1" fmla="*/ 0 h 2950763"/>
                <a:gd name="connsiteX2" fmla="*/ 2535169 w 2762835"/>
                <a:gd name="connsiteY2" fmla="*/ 2950763 h 2950763"/>
                <a:gd name="connsiteX0" fmla="*/ 2535169 w 2762835"/>
                <a:gd name="connsiteY0" fmla="*/ 2950763 h 2950763"/>
                <a:gd name="connsiteX1" fmla="*/ 392220 w 2762835"/>
                <a:gd name="connsiteY1" fmla="*/ 0 h 2950763"/>
                <a:gd name="connsiteX2" fmla="*/ 2535169 w 2762835"/>
                <a:gd name="connsiteY2" fmla="*/ 2950763 h 2950763"/>
                <a:gd name="connsiteX0" fmla="*/ 2535169 w 2925052"/>
                <a:gd name="connsiteY0" fmla="*/ 2950763 h 2950763"/>
                <a:gd name="connsiteX1" fmla="*/ 392220 w 2925052"/>
                <a:gd name="connsiteY1" fmla="*/ 0 h 2950763"/>
                <a:gd name="connsiteX2" fmla="*/ 2535169 w 2925052"/>
                <a:gd name="connsiteY2" fmla="*/ 2950763 h 2950763"/>
                <a:gd name="connsiteX0" fmla="*/ 2535169 w 2925052"/>
                <a:gd name="connsiteY0" fmla="*/ 2950763 h 2968527"/>
                <a:gd name="connsiteX1" fmla="*/ 392220 w 2925052"/>
                <a:gd name="connsiteY1" fmla="*/ 0 h 2968527"/>
                <a:gd name="connsiteX2" fmla="*/ 2535169 w 2925052"/>
                <a:gd name="connsiteY2" fmla="*/ 2950763 h 2968527"/>
                <a:gd name="connsiteX0" fmla="*/ 2631003 w 3020886"/>
                <a:gd name="connsiteY0" fmla="*/ 2950763 h 2968527"/>
                <a:gd name="connsiteX1" fmla="*/ 488054 w 3020886"/>
                <a:gd name="connsiteY1" fmla="*/ 0 h 2968527"/>
                <a:gd name="connsiteX2" fmla="*/ 2631003 w 3020886"/>
                <a:gd name="connsiteY2" fmla="*/ 2950763 h 2968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20886" h="2968527">
                  <a:moveTo>
                    <a:pt x="2631003" y="2950763"/>
                  </a:moveTo>
                  <a:cubicBezTo>
                    <a:pt x="1459487" y="2968527"/>
                    <a:pt x="0" y="1544102"/>
                    <a:pt x="488054" y="0"/>
                  </a:cubicBezTo>
                  <a:cubicBezTo>
                    <a:pt x="2177076" y="73863"/>
                    <a:pt x="3020886" y="1874613"/>
                    <a:pt x="2631003" y="2950763"/>
                  </a:cubicBezTo>
                  <a:close/>
                </a:path>
              </a:pathLst>
            </a:custGeom>
            <a:solidFill>
              <a:schemeClr val="accent5">
                <a:lumMod val="75000"/>
                <a:alpha val="50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5562600"/>
            <a:ext cx="2536825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202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8439</TotalTime>
  <Words>797</Words>
  <Application>Microsoft Office PowerPoint</Application>
  <PresentationFormat>On-screen Show (4:3)</PresentationFormat>
  <Paragraphs>124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Office Theme</vt:lpstr>
      <vt:lpstr>2_Office Theme</vt:lpstr>
      <vt:lpstr>1_Office Theme</vt:lpstr>
      <vt:lpstr>9_Office Theme</vt:lpstr>
      <vt:lpstr>Samia Melhem &amp; Arthur Foch Lead ICT Specialist &amp; ICT Specialist</vt:lpstr>
      <vt:lpstr>PowerPoint Presentation</vt:lpstr>
      <vt:lpstr>Three Pillars of the WBG ICT strategy Transform, Connect, Innovate </vt:lpstr>
      <vt:lpstr>PowerPoint Presentation</vt:lpstr>
      <vt:lpstr>PowerPoint Presentation</vt:lpstr>
      <vt:lpstr>PowerPoint Presentation</vt:lpstr>
      <vt:lpstr>PowerPoint Presentation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Slide</dc:title>
  <dc:creator>Erica Monique Daniel</dc:creator>
  <cp:lastModifiedBy>Arthur Denis Pascal Foch</cp:lastModifiedBy>
  <cp:revision>129</cp:revision>
  <cp:lastPrinted>2013-04-22T12:04:20Z</cp:lastPrinted>
  <dcterms:created xsi:type="dcterms:W3CDTF">2013-02-12T21:18:57Z</dcterms:created>
  <dcterms:modified xsi:type="dcterms:W3CDTF">2014-03-03T22:54:10Z</dcterms:modified>
</cp:coreProperties>
</file>